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4373" r:id="rId1"/>
  </p:sldMasterIdLst>
  <p:notesMasterIdLst>
    <p:notesMasterId r:id="rId23"/>
  </p:notesMasterIdLst>
  <p:handoutMasterIdLst>
    <p:handoutMasterId r:id="rId24"/>
  </p:handoutMasterIdLst>
  <p:sldIdLst>
    <p:sldId id="256" r:id="rId2"/>
    <p:sldId id="1398" r:id="rId3"/>
    <p:sldId id="1391" r:id="rId4"/>
    <p:sldId id="1336" r:id="rId5"/>
    <p:sldId id="1410" r:id="rId6"/>
    <p:sldId id="1411" r:id="rId7"/>
    <p:sldId id="1392" r:id="rId8"/>
    <p:sldId id="1393" r:id="rId9"/>
    <p:sldId id="1412" r:id="rId10"/>
    <p:sldId id="1413" r:id="rId11"/>
    <p:sldId id="1414" r:id="rId12"/>
    <p:sldId id="1415" r:id="rId13"/>
    <p:sldId id="1416" r:id="rId14"/>
    <p:sldId id="1417" r:id="rId15"/>
    <p:sldId id="1418" r:id="rId16"/>
    <p:sldId id="1419" r:id="rId17"/>
    <p:sldId id="1420" r:id="rId18"/>
    <p:sldId id="1421" r:id="rId19"/>
    <p:sldId id="1422" r:id="rId20"/>
    <p:sldId id="1387" r:id="rId21"/>
    <p:sldId id="1210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76">
          <p15:clr>
            <a:srgbClr val="A4A3A4"/>
          </p15:clr>
        </p15:guide>
        <p15:guide id="2" pos="10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3CFF"/>
    <a:srgbClr val="FF0003"/>
    <a:srgbClr val="66CC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65" autoAdjust="0"/>
    <p:restoredTop sz="77589" autoAdjust="0"/>
  </p:normalViewPr>
  <p:slideViewPr>
    <p:cSldViewPr snapToObjects="1">
      <p:cViewPr varScale="1">
        <p:scale>
          <a:sx n="81" d="100"/>
          <a:sy n="81" d="100"/>
        </p:scale>
        <p:origin x="640" y="176"/>
      </p:cViewPr>
      <p:guideLst>
        <p:guide orient="horz" pos="3376"/>
        <p:guide pos="1008"/>
      </p:guideLst>
    </p:cSldViewPr>
  </p:slideViewPr>
  <p:outlineViewPr>
    <p:cViewPr>
      <p:scale>
        <a:sx n="33" d="100"/>
        <a:sy n="33" d="100"/>
      </p:scale>
      <p:origin x="0" y="64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19" d="100"/>
        <a:sy n="21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718221-F2C9-654C-830A-B6CAD13067E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4673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90217E-CD0F-B146-A013-B9F5B80256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09397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1</a:t>
            </a:fld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7A494D-859D-274A-AC48-992865109D2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966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4AE0D6-8482-7C4F-9ECF-D947BC5FB43E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76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B32DD6-4393-954B-BD90-5ECC0B0E31A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0516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90217E-CD0F-B146-A013-B9F5B8025669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782DB-05E4-0D49-BD17-38084C52DDE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233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E7AD725-2994-8245-AD02-A263368B93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109"/>
            <a:ext cx="9144000" cy="2748519"/>
          </a:xfrm>
          <a:prstGeom prst="rect">
            <a:avLst/>
          </a:prstGeom>
        </p:spPr>
      </p:pic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 algn="ctr">
              <a:defRPr sz="1400">
                <a:latin typeface="Arial"/>
                <a:cs typeface="Arial"/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>
            <a:lvl1pPr algn="ctr">
              <a:defRPr>
                <a:latin typeface="Arial"/>
                <a:cs typeface="Arial"/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2AA957AF-53C0-420B-9C2D-77DB1416566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2590801" y="1295400"/>
            <a:ext cx="6212858" cy="3315310"/>
          </a:xfrm>
          <a:prstGeom prst="rect">
            <a:avLst/>
          </a:prstGeom>
          <a:solidFill>
            <a:schemeClr val="bg1"/>
          </a:solidFill>
          <a:ln w="19050" cap="rnd" cmpd="sng" algn="ctr">
            <a:solidFill>
              <a:schemeClr val="tx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590800" y="4725308"/>
            <a:ext cx="6212857" cy="1326074"/>
          </a:xfrm>
          <a:prstGeom prst="rect">
            <a:avLst/>
          </a:prstGeom>
          <a:solidFill>
            <a:srgbClr val="FFFFFF"/>
          </a:solidFill>
          <a:ln w="19050" cap="rnd" cmpd="sng" algn="ctr">
            <a:solidFill>
              <a:schemeClr val="tx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  <p:pic>
        <p:nvPicPr>
          <p:cNvPr id="3" name="Picture 2" descr="IST_A_RGB_POS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73" t="29876" r="17272" b="27670"/>
          <a:stretch/>
        </p:blipFill>
        <p:spPr>
          <a:xfrm>
            <a:off x="154953" y="5530682"/>
            <a:ext cx="2272142" cy="10414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743200" y="1523999"/>
            <a:ext cx="5939067" cy="2895601"/>
          </a:xfrm>
        </p:spPr>
        <p:txBody>
          <a:bodyPr anchor="t" anchorCtr="0"/>
          <a:lstStyle>
            <a:lvl1pPr algn="ctr">
              <a:defRPr sz="320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743200" y="4828033"/>
            <a:ext cx="5939067" cy="1101948"/>
          </a:xfrm>
        </p:spPr>
        <p:txBody>
          <a:bodyPr/>
          <a:lstStyle>
            <a:lvl1pPr marL="0" indent="0" algn="ctr">
              <a:buNone/>
              <a:defRPr sz="2000">
                <a:solidFill>
                  <a:schemeClr val="tx2"/>
                </a:solidFill>
                <a:latin typeface="Arial"/>
                <a:ea typeface="+mj-ea"/>
                <a:cs typeface="Arial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52400"/>
            <a:ext cx="7467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pic>
        <p:nvPicPr>
          <p:cNvPr id="7" name="Picture 6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90800" y="6355080"/>
            <a:ext cx="3782568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7E63A33-8271-4DD0-9C48-789913D7C1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solidFill>
                <a:schemeClr val="bg1"/>
              </a:solidFill>
            </a:endParaRPr>
          </a:p>
        </p:txBody>
      </p:sp>
      <p:pic>
        <p:nvPicPr>
          <p:cNvPr id="10" name="Picture 9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9" t="31900" r="18296" b="31346"/>
          <a:stretch/>
        </p:blipFill>
        <p:spPr>
          <a:xfrm>
            <a:off x="418286" y="261887"/>
            <a:ext cx="1946032" cy="804913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698" y="228600"/>
            <a:ext cx="7595102" cy="8382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pic>
        <p:nvPicPr>
          <p:cNvPr id="8" name="Picture 7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698" y="228600"/>
            <a:ext cx="7595102" cy="8382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pic>
        <p:nvPicPr>
          <p:cNvPr id="10" name="Picture 9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1698" y="228600"/>
            <a:ext cx="7595102" cy="8382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pic>
        <p:nvPicPr>
          <p:cNvPr id="7" name="Picture 6" descr="IST_A_RGB_POS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8" t="31900" r="59362" b="31346"/>
          <a:stretch/>
        </p:blipFill>
        <p:spPr>
          <a:xfrm>
            <a:off x="418286" y="261887"/>
            <a:ext cx="673412" cy="80491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  <a:latin typeface="Arial"/>
                <a:cs typeface="Arial"/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>
            <a:lvl1pPr>
              <a:defRPr>
                <a:latin typeface="Arial"/>
                <a:cs typeface="Arial"/>
              </a:defRPr>
            </a:lvl1pPr>
            <a:lvl2pPr>
              <a:defRPr>
                <a:latin typeface="Arial"/>
                <a:cs typeface="Arial"/>
              </a:defRPr>
            </a:lvl2pPr>
            <a:lvl3pPr>
              <a:defRPr>
                <a:latin typeface="Arial"/>
                <a:cs typeface="Arial"/>
              </a:defRPr>
            </a:lvl3pPr>
            <a:lvl4pPr>
              <a:defRPr>
                <a:latin typeface="Arial"/>
                <a:cs typeface="Arial"/>
              </a:defRPr>
            </a:lvl4pPr>
            <a:lvl5pPr>
              <a:defRPr>
                <a:latin typeface="Arial"/>
                <a:cs typeface="Arial"/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dirty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382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dirty="0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2019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ctr" eaLnBrk="1" latinLnBrk="0" hangingPunct="1">
              <a:defRPr kumimoji="0" sz="1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  <a:latin typeface="Arial"/>
                <a:cs typeface="Arial"/>
              </a:defRPr>
            </a:lvl1pPr>
          </a:lstStyle>
          <a:p>
            <a:fld id="{BAFC06C6-5388-EF48-9B75-F2C2BBFC0E6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>
              <a:latin typeface="Arial"/>
              <a:cs typeface="Arial"/>
            </a:endParaRPr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>
              <a:latin typeface="Arial"/>
              <a:cs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74" r:id="rId1"/>
    <p:sldLayoutId id="2147484375" r:id="rId2"/>
    <p:sldLayoutId id="2147484376" r:id="rId3"/>
    <p:sldLayoutId id="2147484377" r:id="rId4"/>
    <p:sldLayoutId id="2147484378" r:id="rId5"/>
    <p:sldLayoutId id="2147484379" r:id="rId6"/>
    <p:sldLayoutId id="2147484380" r:id="rId7"/>
    <p:sldLayoutId id="2147484381" r:id="rId8"/>
    <p:sldLayoutId id="2147484382" r:id="rId9"/>
    <p:sldLayoutId id="2147484383" r:id="rId10"/>
    <p:sldLayoutId id="2147484384" r:id="rId11"/>
  </p:sldLayoutIdLst>
  <p:hf hdr="0"/>
  <p:txStyles>
    <p:titleStyle>
      <a:lvl1pPr algn="r" rtl="0" eaLnBrk="1" latinLnBrk="0" hangingPunct="1">
        <a:spcBef>
          <a:spcPct val="0"/>
        </a:spcBef>
        <a:buNone/>
        <a:defRPr kumimoji="0" sz="2800" b="1" i="0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800" kern="1200">
          <a:solidFill>
            <a:schemeClr val="tx1"/>
          </a:solidFill>
          <a:latin typeface="Tw Cen MT"/>
          <a:ea typeface="+mn-ea"/>
          <a:cs typeface="Tw Cen MT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400" kern="1200">
          <a:solidFill>
            <a:schemeClr val="tx2"/>
          </a:solidFill>
          <a:latin typeface="Tw Cen MT"/>
          <a:ea typeface="+mn-ea"/>
          <a:cs typeface="Tw Cen MT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Tw Cen MT"/>
          <a:ea typeface="+mn-ea"/>
          <a:cs typeface="Tw Cen MT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Tw Cen MT"/>
          <a:ea typeface="+mn-ea"/>
          <a:cs typeface="Tw Cen MT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Tw Cen MT"/>
          <a:ea typeface="+mn-ea"/>
          <a:cs typeface="Tw Cen MT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ecurityfocus.com/news/62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0" y="2286000"/>
            <a:ext cx="5712981" cy="1958788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atin typeface="Arial"/>
                <a:cs typeface="Arial"/>
              </a:rPr>
              <a:t>Buffer Overflows</a:t>
            </a:r>
            <a:br>
              <a:rPr lang="en-US" sz="3600" b="1" dirty="0">
                <a:latin typeface="Arial"/>
                <a:cs typeface="Arial"/>
              </a:rPr>
            </a:br>
            <a:br>
              <a:rPr lang="en-US" sz="3600" b="1" dirty="0">
                <a:latin typeface="Arial"/>
                <a:cs typeface="Arial"/>
              </a:rPr>
            </a:br>
            <a:r>
              <a:rPr lang="en-US" sz="2200" b="1" dirty="0" err="1">
                <a:latin typeface="Arial"/>
                <a:cs typeface="Arial"/>
              </a:rPr>
              <a:t>Parte</a:t>
            </a:r>
            <a:r>
              <a:rPr lang="en-US" sz="2200" b="1" dirty="0">
                <a:latin typeface="Arial"/>
                <a:cs typeface="Arial"/>
              </a:rPr>
              <a:t> II: </a:t>
            </a:r>
            <a:r>
              <a:rPr lang="en-US" sz="2200" b="1" dirty="0" err="1">
                <a:latin typeface="Arial"/>
                <a:cs typeface="Arial"/>
              </a:rPr>
              <a:t>Vulnerabilidades</a:t>
            </a:r>
            <a:endParaRPr lang="en-US" sz="2800" b="1" dirty="0">
              <a:latin typeface="Arial"/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71800" y="4779502"/>
            <a:ext cx="5391747" cy="1219942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sz="2800" dirty="0" err="1">
                <a:solidFill>
                  <a:srgbClr val="7F7F7F"/>
                </a:solidFill>
                <a:latin typeface="Arial"/>
                <a:cs typeface="Arial"/>
              </a:rPr>
              <a:t>Segurança</a:t>
            </a:r>
            <a:r>
              <a:rPr lang="en-US" sz="2800" dirty="0">
                <a:solidFill>
                  <a:srgbClr val="7F7F7F"/>
                </a:solidFill>
                <a:latin typeface="Arial"/>
                <a:cs typeface="Arial"/>
              </a:rPr>
              <a:t> de Software</a:t>
            </a:r>
          </a:p>
          <a:p>
            <a:pPr algn="ctr"/>
            <a:r>
              <a:rPr lang="en-US" sz="2200" dirty="0">
                <a:solidFill>
                  <a:srgbClr val="7F7F7F"/>
                </a:solidFill>
                <a:latin typeface="Arial"/>
                <a:cs typeface="Arial"/>
              </a:rPr>
              <a:t>2019</a:t>
            </a:r>
          </a:p>
          <a:p>
            <a:pPr algn="ctr"/>
            <a:r>
              <a:rPr lang="en-US" sz="2200" dirty="0">
                <a:solidFill>
                  <a:srgbClr val="7F7F7F"/>
                </a:solidFill>
                <a:latin typeface="Arial"/>
                <a:cs typeface="Arial"/>
              </a:rPr>
              <a:t>Nuno Santos</a:t>
            </a:r>
            <a:endParaRPr lang="en-US" sz="1700" dirty="0">
              <a:solidFill>
                <a:srgbClr val="7F7F7F"/>
              </a:solidFill>
              <a:latin typeface="Arial"/>
              <a:cs typeface="Arial"/>
            </a:endParaRPr>
          </a:p>
          <a:p>
            <a:pPr algn="ctr"/>
            <a:endParaRPr lang="en-US" sz="2100" baseline="300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272948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300AC-362C-4D43-9E45-DDE40446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</a:t>
            </a:r>
            <a:r>
              <a:rPr lang="en-US" dirty="0" err="1"/>
              <a:t>faz</a:t>
            </a:r>
            <a:r>
              <a:rPr lang="en-US" dirty="0"/>
              <a:t> um buffer overflow?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F2AD33-789D-FD43-B961-1EE6263C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55CC98-7740-4543-9FCB-101E99D13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1417CF-7EB2-D041-A8A6-894256476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16EC2F-75E3-0A4B-9DA1-21CB816931E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O que </a:t>
            </a:r>
            <a:r>
              <a:rPr lang="en-US" sz="2400" dirty="0" err="1"/>
              <a:t>acontece</a:t>
            </a:r>
            <a:r>
              <a:rPr lang="en-US" sz="2400" dirty="0"/>
              <a:t> </a:t>
            </a:r>
            <a:r>
              <a:rPr lang="en-US" sz="2400" dirty="0" err="1"/>
              <a:t>quando</a:t>
            </a:r>
            <a:r>
              <a:rPr lang="en-US" sz="2400" dirty="0"/>
              <a:t> </a:t>
            </a:r>
            <a:r>
              <a:rPr lang="en-US" sz="2400" dirty="0" err="1"/>
              <a:t>há</a:t>
            </a:r>
            <a:r>
              <a:rPr lang="en-US" sz="2400" dirty="0"/>
              <a:t> um BO </a:t>
            </a:r>
            <a:r>
              <a:rPr lang="en-US" sz="2400" dirty="0" err="1"/>
              <a:t>acidental</a:t>
            </a:r>
            <a:r>
              <a:rPr lang="en-US" sz="2400" dirty="0"/>
              <a:t>?</a:t>
            </a:r>
          </a:p>
          <a:p>
            <a:pPr lvl="1"/>
            <a:r>
              <a:rPr lang="en-US" sz="1800" dirty="0"/>
              <a:t>O program </a:t>
            </a:r>
            <a:r>
              <a:rPr lang="en-US" sz="1800" dirty="0" err="1"/>
              <a:t>torna</a:t>
            </a:r>
            <a:r>
              <a:rPr lang="en-US" sz="1800" dirty="0"/>
              <a:t>-se </a:t>
            </a:r>
            <a:r>
              <a:rPr lang="en-US" sz="1800" dirty="0" err="1"/>
              <a:t>instável</a:t>
            </a:r>
            <a:endParaRPr lang="en-US" sz="1800" dirty="0"/>
          </a:p>
          <a:p>
            <a:pPr lvl="1"/>
            <a:r>
              <a:rPr lang="en-US" sz="1800" dirty="0"/>
              <a:t>O </a:t>
            </a:r>
            <a:r>
              <a:rPr lang="en-US" sz="1800" dirty="0" err="1"/>
              <a:t>programa</a:t>
            </a:r>
            <a:r>
              <a:rPr lang="en-US" sz="1800" dirty="0"/>
              <a:t> </a:t>
            </a:r>
            <a:r>
              <a:rPr lang="en-US" sz="1800" dirty="0" err="1"/>
              <a:t>termina</a:t>
            </a:r>
            <a:r>
              <a:rPr lang="en-US" sz="1800" dirty="0"/>
              <a:t> (crash)</a:t>
            </a:r>
          </a:p>
          <a:p>
            <a:pPr lvl="1"/>
            <a:r>
              <a:rPr lang="en-US" sz="1800" dirty="0"/>
              <a:t>O </a:t>
            </a:r>
            <a:r>
              <a:rPr lang="en-US" sz="1800" dirty="0" err="1"/>
              <a:t>programa</a:t>
            </a:r>
            <a:r>
              <a:rPr lang="en-US" sz="1800" dirty="0"/>
              <a:t> continua de forma </a:t>
            </a:r>
            <a:r>
              <a:rPr lang="en-US" sz="1800" dirty="0" err="1"/>
              <a:t>aparentemente</a:t>
            </a:r>
            <a:r>
              <a:rPr lang="en-US" sz="1800" dirty="0"/>
              <a:t> normal</a:t>
            </a:r>
          </a:p>
          <a:p>
            <a:pPr lvl="1"/>
            <a:endParaRPr lang="en-US" sz="1800" dirty="0"/>
          </a:p>
          <a:p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efeitos</a:t>
            </a:r>
            <a:r>
              <a:rPr lang="en-US" sz="2400" dirty="0"/>
              <a:t> </a:t>
            </a:r>
            <a:r>
              <a:rPr lang="en-US" sz="2400" dirty="0" err="1"/>
              <a:t>colaterais</a:t>
            </a:r>
            <a:r>
              <a:rPr lang="en-US" sz="2400" dirty="0"/>
              <a:t> </a:t>
            </a:r>
            <a:r>
              <a:rPr lang="en-US" sz="2400" dirty="0" err="1"/>
              <a:t>dependem</a:t>
            </a:r>
            <a:r>
              <a:rPr lang="en-US" sz="2400" dirty="0"/>
              <a:t> de:</a:t>
            </a:r>
          </a:p>
          <a:p>
            <a:pPr lvl="1"/>
            <a:r>
              <a:rPr lang="en-US" sz="1800" dirty="0" err="1"/>
              <a:t>Quantos</a:t>
            </a:r>
            <a:r>
              <a:rPr lang="en-US" sz="1800" dirty="0"/>
              <a:t> dados </a:t>
            </a:r>
            <a:r>
              <a:rPr lang="en-US" sz="1800" dirty="0" err="1"/>
              <a:t>são</a:t>
            </a:r>
            <a:r>
              <a:rPr lang="en-US" sz="1800" dirty="0"/>
              <a:t> </a:t>
            </a:r>
            <a:r>
              <a:rPr lang="en-US" sz="1800" dirty="0" err="1"/>
              <a:t>escritos</a:t>
            </a:r>
            <a:r>
              <a:rPr lang="en-US" sz="1800" dirty="0"/>
              <a:t> no final do buffer</a:t>
            </a:r>
          </a:p>
          <a:p>
            <a:pPr lvl="1"/>
            <a:r>
              <a:rPr lang="en-US" sz="1800" dirty="0"/>
              <a:t>Que dados (se </a:t>
            </a:r>
            <a:r>
              <a:rPr lang="en-US" sz="1800" dirty="0" err="1"/>
              <a:t>é</a:t>
            </a:r>
            <a:r>
              <a:rPr lang="en-US" sz="1800" dirty="0"/>
              <a:t> que </a:t>
            </a:r>
            <a:r>
              <a:rPr lang="en-US" sz="1800" dirty="0" err="1"/>
              <a:t>algum</a:t>
            </a:r>
            <a:r>
              <a:rPr lang="en-US" sz="1800" dirty="0"/>
              <a:t>) </a:t>
            </a:r>
            <a:r>
              <a:rPr lang="en-US" sz="1800" dirty="0" err="1"/>
              <a:t>são</a:t>
            </a:r>
            <a:r>
              <a:rPr lang="en-US" sz="1800" dirty="0"/>
              <a:t> </a:t>
            </a:r>
            <a:r>
              <a:rPr lang="en-US" sz="1800" dirty="0" err="1"/>
              <a:t>reescritos</a:t>
            </a:r>
            <a:endParaRPr lang="en-US" sz="1800" dirty="0"/>
          </a:p>
          <a:p>
            <a:pPr lvl="1"/>
            <a:r>
              <a:rPr lang="en-US" sz="1800" dirty="0"/>
              <a:t>Se o </a:t>
            </a:r>
            <a:r>
              <a:rPr lang="en-US" sz="1800" dirty="0" err="1"/>
              <a:t>programa</a:t>
            </a:r>
            <a:r>
              <a:rPr lang="en-US" sz="1800" dirty="0"/>
              <a:t> </a:t>
            </a:r>
            <a:r>
              <a:rPr lang="en-US" sz="1800" dirty="0" err="1"/>
              <a:t>tenta</a:t>
            </a:r>
            <a:r>
              <a:rPr lang="en-US" sz="1800" dirty="0"/>
              <a:t> </a:t>
            </a:r>
            <a:r>
              <a:rPr lang="en-US" sz="1800" dirty="0" err="1"/>
              <a:t>reler</a:t>
            </a:r>
            <a:r>
              <a:rPr lang="en-US" sz="1800" dirty="0"/>
              <a:t> dados </a:t>
            </a:r>
            <a:r>
              <a:rPr lang="en-US" sz="1800" dirty="0" err="1"/>
              <a:t>reescritos</a:t>
            </a:r>
            <a:endParaRPr lang="en-US" sz="1800" dirty="0"/>
          </a:p>
          <a:p>
            <a:pPr lvl="1"/>
            <a:r>
              <a:rPr lang="en-US" sz="1800" dirty="0"/>
              <a:t>Que dados </a:t>
            </a:r>
            <a:r>
              <a:rPr lang="en-US" sz="1800" dirty="0" err="1"/>
              <a:t>acabam</a:t>
            </a:r>
            <a:r>
              <a:rPr lang="en-US" sz="1800" dirty="0"/>
              <a:t> </a:t>
            </a:r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substituir</a:t>
            </a:r>
            <a:r>
              <a:rPr lang="en-US" sz="1800" dirty="0"/>
              <a:t> a </a:t>
            </a:r>
            <a:r>
              <a:rPr lang="en-US" sz="1800" dirty="0" err="1"/>
              <a:t>memória</a:t>
            </a:r>
            <a:r>
              <a:rPr lang="en-US" sz="1800" dirty="0"/>
              <a:t> que </a:t>
            </a:r>
            <a:r>
              <a:rPr lang="en-US" sz="1800" dirty="0" err="1"/>
              <a:t>é</a:t>
            </a:r>
            <a:r>
              <a:rPr lang="en-US" sz="1800" dirty="0"/>
              <a:t> </a:t>
            </a:r>
            <a:r>
              <a:rPr lang="en-US" sz="1800" dirty="0" err="1"/>
              <a:t>reescrita</a:t>
            </a:r>
            <a:endParaRPr lang="en-US" sz="1800" dirty="0"/>
          </a:p>
          <a:p>
            <a:endParaRPr lang="en-US" sz="2400" dirty="0"/>
          </a:p>
          <a:p>
            <a:r>
              <a:rPr lang="en-US" sz="2400" dirty="0" err="1"/>
              <a:t>Depurar</a:t>
            </a:r>
            <a:r>
              <a:rPr lang="en-US" sz="2400" dirty="0"/>
              <a:t> um </a:t>
            </a:r>
            <a:r>
              <a:rPr lang="en-US" sz="2400" dirty="0" err="1"/>
              <a:t>programa</a:t>
            </a:r>
            <a:r>
              <a:rPr lang="en-US" sz="2400" dirty="0"/>
              <a:t> que </a:t>
            </a:r>
            <a:r>
              <a:rPr lang="en-US" sz="2400" dirty="0" err="1"/>
              <a:t>tem</a:t>
            </a:r>
            <a:r>
              <a:rPr lang="en-US" sz="2400" dirty="0"/>
              <a:t> um bug </a:t>
            </a:r>
            <a:r>
              <a:rPr lang="en-US" sz="2400" dirty="0" err="1"/>
              <a:t>desta</a:t>
            </a:r>
            <a:r>
              <a:rPr lang="en-US" sz="2400" dirty="0"/>
              <a:t> </a:t>
            </a:r>
            <a:r>
              <a:rPr lang="en-US" sz="2400" dirty="0" err="1"/>
              <a:t>natureza</a:t>
            </a:r>
            <a:r>
              <a:rPr lang="en-US" sz="2400" dirty="0"/>
              <a:t> </a:t>
            </a:r>
            <a:r>
              <a:rPr lang="en-US" sz="2400" dirty="0" err="1"/>
              <a:t>é</a:t>
            </a:r>
            <a:r>
              <a:rPr lang="en-US" sz="2400" dirty="0"/>
              <a:t> </a:t>
            </a:r>
            <a:r>
              <a:rPr lang="en-US" sz="2400" dirty="0" err="1"/>
              <a:t>difícil</a:t>
            </a:r>
            <a:endParaRPr lang="en-US" sz="2400" dirty="0"/>
          </a:p>
          <a:p>
            <a:pPr lvl="1"/>
            <a:r>
              <a:rPr lang="en-US" sz="1800" dirty="0" err="1"/>
              <a:t>Pois</a:t>
            </a:r>
            <a:r>
              <a:rPr lang="en-US" sz="1800" dirty="0"/>
              <a:t> </a:t>
            </a:r>
            <a:r>
              <a:rPr lang="en-US" sz="1800" dirty="0" err="1"/>
              <a:t>os</a:t>
            </a:r>
            <a:r>
              <a:rPr lang="en-US" sz="1800" dirty="0"/>
              <a:t> </a:t>
            </a:r>
            <a:r>
              <a:rPr lang="en-US" sz="1800" dirty="0" err="1"/>
              <a:t>efeitos</a:t>
            </a:r>
            <a:r>
              <a:rPr lang="en-US" sz="1800" dirty="0"/>
              <a:t> </a:t>
            </a:r>
            <a:r>
              <a:rPr lang="en-US" sz="1800" dirty="0" err="1"/>
              <a:t>podem</a:t>
            </a:r>
            <a:r>
              <a:rPr lang="en-US" sz="1800" dirty="0"/>
              <a:t> </a:t>
            </a:r>
            <a:r>
              <a:rPr lang="en-US" sz="1800" dirty="0" err="1"/>
              <a:t>aparecer</a:t>
            </a:r>
            <a:r>
              <a:rPr lang="en-US" sz="1800" dirty="0"/>
              <a:t> </a:t>
            </a:r>
            <a:r>
              <a:rPr lang="en-US" sz="1800" dirty="0" err="1"/>
              <a:t>algumas</a:t>
            </a:r>
            <a:r>
              <a:rPr lang="en-US" sz="1800" dirty="0"/>
              <a:t> </a:t>
            </a:r>
            <a:r>
              <a:rPr lang="en-US" sz="1800" dirty="0" err="1"/>
              <a:t>linhas</a:t>
            </a:r>
            <a:r>
              <a:rPr lang="en-US" sz="1800" dirty="0"/>
              <a:t> de </a:t>
            </a:r>
            <a:r>
              <a:rPr lang="en-US" sz="1800" dirty="0" err="1"/>
              <a:t>código</a:t>
            </a:r>
            <a:r>
              <a:rPr lang="en-US" sz="1800" dirty="0"/>
              <a:t> </a:t>
            </a:r>
            <a:r>
              <a:rPr lang="en-US" sz="1800" dirty="0" err="1"/>
              <a:t>mais</a:t>
            </a:r>
            <a:r>
              <a:rPr lang="en-US" sz="1800" dirty="0"/>
              <a:t> </a:t>
            </a:r>
            <a:r>
              <a:rPr lang="en-US" sz="1800" dirty="0" err="1"/>
              <a:t>tarde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449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BB556-E439-454C-ACC1-FF695F5F0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Porque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um </a:t>
            </a:r>
            <a:r>
              <a:rPr lang="en-US" dirty="0" err="1"/>
              <a:t>problema</a:t>
            </a:r>
            <a:r>
              <a:rPr lang="en-US" dirty="0"/>
              <a:t> de </a:t>
            </a:r>
            <a:r>
              <a:rPr lang="en-US" dirty="0" err="1"/>
              <a:t>segurança</a:t>
            </a:r>
            <a:r>
              <a:rPr lang="en-US" dirty="0"/>
              <a:t>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241879-ABB1-9547-BFE7-93E717060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9F5C7-9108-E446-9C0D-809B2A378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FBEFBD-C9A9-8943-BE75-4AB765F8D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13E30D-F5E4-DB47-AE7D-55096BCB220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001000" cy="4937760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1200"/>
              </a:spcBef>
            </a:pPr>
            <a:r>
              <a:rPr lang="en-US" sz="2400" dirty="0" err="1"/>
              <a:t>Porque</a:t>
            </a:r>
            <a:r>
              <a:rPr lang="en-US" sz="2400" dirty="0"/>
              <a:t> </a:t>
            </a:r>
            <a:r>
              <a:rPr lang="en-US" sz="2400" dirty="0" err="1"/>
              <a:t>podem</a:t>
            </a:r>
            <a:r>
              <a:rPr lang="en-US" sz="2400" dirty="0"/>
              <a:t> </a:t>
            </a:r>
            <a:r>
              <a:rPr lang="en-US" sz="2400" dirty="0" err="1"/>
              <a:t>ser</a:t>
            </a:r>
            <a:r>
              <a:rPr lang="en-US" sz="2400" dirty="0"/>
              <a:t> </a:t>
            </a:r>
            <a:r>
              <a:rPr lang="en-US" sz="2400" dirty="0" err="1"/>
              <a:t>explorados</a:t>
            </a:r>
            <a:r>
              <a:rPr lang="en-US" sz="2400" dirty="0"/>
              <a:t> </a:t>
            </a:r>
            <a:r>
              <a:rPr lang="en-US" sz="2400" dirty="0" err="1"/>
              <a:t>intencionalmente</a:t>
            </a:r>
            <a:endParaRPr lang="en-US" sz="2400" dirty="0"/>
          </a:p>
          <a:p>
            <a:pPr>
              <a:spcBef>
                <a:spcPts val="1200"/>
              </a:spcBef>
            </a:pPr>
            <a:r>
              <a:rPr lang="en-US" sz="2400" dirty="0" err="1"/>
              <a:t>Podem</a:t>
            </a:r>
            <a:r>
              <a:rPr lang="en-US" sz="2400" dirty="0"/>
              <a:t> </a:t>
            </a:r>
            <a:r>
              <a:rPr lang="en-US" sz="2400" dirty="0" err="1"/>
              <a:t>permitir</a:t>
            </a:r>
            <a:r>
              <a:rPr lang="en-US" sz="2400" dirty="0"/>
              <a:t> que um </a:t>
            </a:r>
            <a:r>
              <a:rPr lang="en-US" sz="2400" dirty="0" err="1"/>
              <a:t>atacante</a:t>
            </a:r>
            <a:r>
              <a:rPr lang="en-US" sz="2400" dirty="0"/>
              <a:t> execute o </a:t>
            </a:r>
            <a:r>
              <a:rPr lang="en-US" sz="2400" dirty="0" err="1"/>
              <a:t>seu</a:t>
            </a:r>
            <a:r>
              <a:rPr lang="en-US" sz="2400" dirty="0"/>
              <a:t> </a:t>
            </a:r>
            <a:r>
              <a:rPr lang="en-US" sz="2400" dirty="0" err="1"/>
              <a:t>próprio</a:t>
            </a:r>
            <a:r>
              <a:rPr lang="en-US" sz="2400" dirty="0"/>
              <a:t> </a:t>
            </a:r>
            <a:r>
              <a:rPr lang="en-US" sz="2400" dirty="0" err="1"/>
              <a:t>código</a:t>
            </a:r>
            <a:r>
              <a:rPr lang="en-US" sz="2400" dirty="0"/>
              <a:t> </a:t>
            </a:r>
            <a:r>
              <a:rPr lang="en-US" sz="2400" dirty="0" err="1"/>
              <a:t>na</a:t>
            </a:r>
            <a:r>
              <a:rPr lang="en-US" sz="2400" dirty="0"/>
              <a:t> </a:t>
            </a:r>
            <a:r>
              <a:rPr lang="en-US" sz="2400" dirty="0" err="1"/>
              <a:t>máquina</a:t>
            </a:r>
            <a:r>
              <a:rPr lang="en-US" sz="2400" dirty="0"/>
              <a:t> </a:t>
            </a:r>
            <a:r>
              <a:rPr lang="en-US" sz="2400" dirty="0" err="1"/>
              <a:t>alvo</a:t>
            </a:r>
            <a:endParaRPr lang="en-US" sz="2400" dirty="0"/>
          </a:p>
          <a:p>
            <a:pPr lvl="1">
              <a:spcBef>
                <a:spcPts val="1200"/>
              </a:spcBef>
            </a:pPr>
            <a:r>
              <a:rPr lang="en-US" sz="2000" dirty="0"/>
              <a:t>O objectivo </a:t>
            </a:r>
            <a:r>
              <a:rPr lang="en-US" sz="2000" dirty="0" err="1"/>
              <a:t>é</a:t>
            </a:r>
            <a:r>
              <a:rPr lang="en-US" sz="2000" dirty="0"/>
              <a:t> </a:t>
            </a:r>
            <a:r>
              <a:rPr lang="en-US" sz="2000" dirty="0" err="1"/>
              <a:t>normalmente</a:t>
            </a:r>
            <a:r>
              <a:rPr lang="en-US" sz="2000" dirty="0"/>
              <a:t> </a:t>
            </a:r>
            <a:r>
              <a:rPr lang="en-US" sz="2000" dirty="0" err="1"/>
              <a:t>correr</a:t>
            </a:r>
            <a:r>
              <a:rPr lang="en-US" sz="2000" dirty="0"/>
              <a:t> </a:t>
            </a:r>
            <a:r>
              <a:rPr lang="en-US" sz="2000" dirty="0" err="1"/>
              <a:t>código</a:t>
            </a:r>
            <a:r>
              <a:rPr lang="en-US" sz="2000" dirty="0"/>
              <a:t> com </a:t>
            </a:r>
            <a:r>
              <a:rPr lang="en-US" sz="2000" dirty="0" err="1"/>
              <a:t>privilégios</a:t>
            </a:r>
            <a:r>
              <a:rPr lang="en-US" sz="2000" dirty="0"/>
              <a:t> superuser (root)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…o que </a:t>
            </a:r>
            <a:r>
              <a:rPr lang="en-US" sz="2000" dirty="0" err="1"/>
              <a:t>é</a:t>
            </a:r>
            <a:r>
              <a:rPr lang="en-US" sz="2000" dirty="0"/>
              <a:t> </a:t>
            </a:r>
            <a:r>
              <a:rPr lang="en-US" sz="2000" dirty="0" err="1"/>
              <a:t>imediato</a:t>
            </a:r>
            <a:r>
              <a:rPr lang="en-US" sz="2000" dirty="0"/>
              <a:t> se o </a:t>
            </a:r>
            <a:r>
              <a:rPr lang="en-US" sz="2000" dirty="0" err="1"/>
              <a:t>servidor</a:t>
            </a:r>
            <a:r>
              <a:rPr lang="en-US" sz="2000" dirty="0"/>
              <a:t> </a:t>
            </a:r>
            <a:r>
              <a:rPr lang="en-US" sz="2000" dirty="0" err="1"/>
              <a:t>estiver</a:t>
            </a:r>
            <a:r>
              <a:rPr lang="en-US" sz="2000" dirty="0"/>
              <a:t> a </a:t>
            </a:r>
            <a:r>
              <a:rPr lang="en-US" sz="2000" dirty="0" err="1"/>
              <a:t>correr</a:t>
            </a:r>
            <a:r>
              <a:rPr lang="en-US" sz="2000" dirty="0"/>
              <a:t> com UID 0</a:t>
            </a:r>
          </a:p>
          <a:p>
            <a:pPr lvl="1">
              <a:spcBef>
                <a:spcPts val="1200"/>
              </a:spcBef>
            </a:pPr>
            <a:r>
              <a:rPr lang="en-US" sz="2000" dirty="0"/>
              <a:t>...</a:t>
            </a:r>
            <a:r>
              <a:rPr lang="en-US" sz="2000" dirty="0" err="1"/>
              <a:t>ou</a:t>
            </a:r>
            <a:r>
              <a:rPr lang="en-US" sz="2000" dirty="0"/>
              <a:t> </a:t>
            </a:r>
            <a:r>
              <a:rPr lang="en-US" sz="2000" dirty="0" err="1"/>
              <a:t>conseguido</a:t>
            </a:r>
            <a:r>
              <a:rPr lang="en-US" sz="2000" dirty="0"/>
              <a:t> </a:t>
            </a:r>
            <a:r>
              <a:rPr lang="en-US" sz="2000" dirty="0" err="1"/>
              <a:t>através</a:t>
            </a:r>
            <a:r>
              <a:rPr lang="en-US" sz="2000" dirty="0"/>
              <a:t> de um </a:t>
            </a:r>
            <a:r>
              <a:rPr lang="en-US" sz="2000" b="1" dirty="0" err="1"/>
              <a:t>ataque</a:t>
            </a:r>
            <a:r>
              <a:rPr lang="en-US" sz="2000" b="1" dirty="0"/>
              <a:t> de </a:t>
            </a:r>
            <a:r>
              <a:rPr lang="en-US" sz="2000" b="1" dirty="0" err="1"/>
              <a:t>escalada</a:t>
            </a:r>
            <a:r>
              <a:rPr lang="en-US" sz="2000" b="1" dirty="0"/>
              <a:t> de </a:t>
            </a:r>
            <a:r>
              <a:rPr lang="en-US" sz="2000" b="1" dirty="0" err="1"/>
              <a:t>privilégios</a:t>
            </a:r>
            <a:endParaRPr lang="en-US" sz="2000" dirty="0"/>
          </a:p>
          <a:p>
            <a:pPr lvl="1">
              <a:spcBef>
                <a:spcPts val="1200"/>
              </a:spcBef>
            </a:pPr>
            <a:r>
              <a:rPr lang="en-US" sz="2000" dirty="0"/>
              <a:t>Paper </a:t>
            </a:r>
            <a:r>
              <a:rPr lang="en-US" sz="2000" dirty="0" err="1"/>
              <a:t>importante</a:t>
            </a:r>
            <a:r>
              <a:rPr lang="en-US" sz="2000" dirty="0"/>
              <a:t> (</a:t>
            </a:r>
            <a:r>
              <a:rPr lang="en-US" sz="2000" dirty="0" err="1"/>
              <a:t>tornou</a:t>
            </a:r>
            <a:r>
              <a:rPr lang="en-US" sz="2000" dirty="0"/>
              <a:t> </a:t>
            </a:r>
            <a:r>
              <a:rPr lang="en-US" sz="2000" dirty="0" err="1"/>
              <a:t>estes</a:t>
            </a:r>
            <a:r>
              <a:rPr lang="en-US" sz="2000" dirty="0"/>
              <a:t> </a:t>
            </a:r>
            <a:r>
              <a:rPr lang="en-US" sz="2000" dirty="0" err="1"/>
              <a:t>ataques</a:t>
            </a:r>
            <a:r>
              <a:rPr lang="en-US" sz="2000" dirty="0"/>
              <a:t> </a:t>
            </a:r>
            <a:r>
              <a:rPr lang="en-US" sz="2000" dirty="0" err="1"/>
              <a:t>vulgares</a:t>
            </a:r>
            <a:r>
              <a:rPr lang="en-US" sz="2000" dirty="0"/>
              <a:t>): Aleph One, “Smashing the Stack for Fun and Profit”, </a:t>
            </a:r>
            <a:r>
              <a:rPr lang="en-US" sz="2000" dirty="0" err="1"/>
              <a:t>Phrack</a:t>
            </a:r>
            <a:r>
              <a:rPr lang="en-US" sz="2000" dirty="0"/>
              <a:t> 49-14.1996</a:t>
            </a:r>
          </a:p>
          <a:p>
            <a:pPr>
              <a:spcBef>
                <a:spcPts val="1200"/>
              </a:spcBef>
            </a:pPr>
            <a:endParaRPr lang="en-US" sz="2400" dirty="0"/>
          </a:p>
          <a:p>
            <a:pPr>
              <a:spcBef>
                <a:spcPts val="1200"/>
              </a:spcBef>
            </a:pPr>
            <a:r>
              <a:rPr lang="en-US" sz="2400" dirty="0"/>
              <a:t>O objectivo </a:t>
            </a:r>
            <a:r>
              <a:rPr lang="en-US" sz="2400" dirty="0" err="1"/>
              <a:t>também</a:t>
            </a:r>
            <a:r>
              <a:rPr lang="en-US" sz="2400" dirty="0"/>
              <a:t> </a:t>
            </a:r>
            <a:r>
              <a:rPr lang="en-US" sz="2400" dirty="0" err="1"/>
              <a:t>pode</a:t>
            </a:r>
            <a:r>
              <a:rPr lang="en-US" sz="2400" dirty="0"/>
              <a:t> </a:t>
            </a:r>
            <a:r>
              <a:rPr lang="en-US" sz="2400" dirty="0" err="1"/>
              <a:t>ser</a:t>
            </a:r>
            <a:r>
              <a:rPr lang="en-US" sz="2400" dirty="0"/>
              <a:t> </a:t>
            </a:r>
            <a:r>
              <a:rPr lang="en-US" sz="2400" dirty="0" err="1"/>
              <a:t>roubar</a:t>
            </a:r>
            <a:r>
              <a:rPr lang="en-US" sz="2400" dirty="0"/>
              <a:t> dados</a:t>
            </a:r>
          </a:p>
          <a:p>
            <a:pPr lvl="1">
              <a:spcBef>
                <a:spcPts val="1200"/>
              </a:spcBef>
            </a:pPr>
            <a:r>
              <a:rPr lang="en-US" sz="2000" dirty="0" err="1"/>
              <a:t>Pode</a:t>
            </a:r>
            <a:r>
              <a:rPr lang="en-US" sz="2000" dirty="0"/>
              <a:t> </a:t>
            </a:r>
            <a:r>
              <a:rPr lang="en-US" sz="2000" dirty="0" err="1"/>
              <a:t>ser</a:t>
            </a:r>
            <a:r>
              <a:rPr lang="en-US" sz="2000" dirty="0"/>
              <a:t> </a:t>
            </a:r>
            <a:r>
              <a:rPr lang="en-US" sz="2000" dirty="0" err="1"/>
              <a:t>chamado</a:t>
            </a:r>
            <a:r>
              <a:rPr lang="en-US" sz="2000" dirty="0"/>
              <a:t>, </a:t>
            </a:r>
            <a:r>
              <a:rPr lang="en-US" sz="2000" dirty="0" err="1"/>
              <a:t>neste</a:t>
            </a:r>
            <a:r>
              <a:rPr lang="en-US" sz="2000" dirty="0"/>
              <a:t> </a:t>
            </a:r>
            <a:r>
              <a:rPr lang="en-US" sz="2000" dirty="0" err="1"/>
              <a:t>caso</a:t>
            </a:r>
            <a:r>
              <a:rPr lang="en-US" sz="2000" dirty="0"/>
              <a:t>, </a:t>
            </a:r>
            <a:r>
              <a:rPr lang="en-US" sz="2000" b="1" dirty="0"/>
              <a:t>buffer overread</a:t>
            </a:r>
          </a:p>
          <a:p>
            <a:pPr lvl="1">
              <a:spcBef>
                <a:spcPts val="1200"/>
              </a:spcBef>
            </a:pPr>
            <a:r>
              <a:rPr lang="en-US" sz="2000" dirty="0" err="1"/>
              <a:t>Exemplo</a:t>
            </a:r>
            <a:r>
              <a:rPr lang="en-US" sz="2000" dirty="0"/>
              <a:t>, o </a:t>
            </a:r>
            <a:r>
              <a:rPr lang="en-US" sz="2000" dirty="0" err="1"/>
              <a:t>famoso</a:t>
            </a:r>
            <a:r>
              <a:rPr lang="en-US" sz="2000" dirty="0"/>
              <a:t> </a:t>
            </a:r>
            <a:r>
              <a:rPr lang="en-US" sz="2000" dirty="0" err="1"/>
              <a:t>HeartBlead</a:t>
            </a:r>
            <a:r>
              <a:rPr lang="en-US" sz="2000" dirty="0"/>
              <a:t> que </a:t>
            </a:r>
            <a:r>
              <a:rPr lang="en-US" sz="2000" dirty="0" err="1"/>
              <a:t>permitia</a:t>
            </a:r>
            <a:r>
              <a:rPr lang="en-US" sz="2000" dirty="0"/>
              <a:t> </a:t>
            </a:r>
            <a:r>
              <a:rPr lang="en-US" sz="2000" dirty="0" err="1"/>
              <a:t>roubar</a:t>
            </a:r>
            <a:r>
              <a:rPr lang="en-US" sz="2000" dirty="0"/>
              <a:t> material </a:t>
            </a:r>
            <a:r>
              <a:rPr lang="en-US" sz="2000" dirty="0" err="1"/>
              <a:t>criptográfico</a:t>
            </a:r>
            <a:r>
              <a:rPr lang="en-US" sz="2000" dirty="0"/>
              <a:t> da </a:t>
            </a:r>
            <a:r>
              <a:rPr lang="en-US" sz="2000" dirty="0" err="1"/>
              <a:t>biblioteca</a:t>
            </a:r>
            <a:r>
              <a:rPr lang="en-US" sz="2000" dirty="0"/>
              <a:t> SSL </a:t>
            </a:r>
            <a:r>
              <a:rPr lang="en-US" sz="2000" dirty="0" err="1"/>
              <a:t>instalada</a:t>
            </a:r>
            <a:r>
              <a:rPr lang="en-US" sz="2000" dirty="0"/>
              <a:t> </a:t>
            </a:r>
            <a:r>
              <a:rPr lang="en-US" sz="2000" dirty="0" err="1"/>
              <a:t>em</a:t>
            </a:r>
            <a:r>
              <a:rPr lang="en-US" sz="2000" dirty="0"/>
              <a:t> </a:t>
            </a:r>
            <a:r>
              <a:rPr lang="en-US" sz="2000" dirty="0" err="1"/>
              <a:t>milhões</a:t>
            </a:r>
            <a:r>
              <a:rPr lang="en-US" sz="2000" dirty="0"/>
              <a:t> de </a:t>
            </a:r>
            <a:r>
              <a:rPr lang="en-US" sz="2000" dirty="0" err="1"/>
              <a:t>máquinas</a:t>
            </a:r>
            <a:endParaRPr lang="en-US" sz="2000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ED82FE-127D-4C45-9014-D993EA0B6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00" y="4191000"/>
            <a:ext cx="914400" cy="1107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350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A065597-B38C-3C4A-A732-97A48912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Overflow da stack e da heap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493F9-01A7-D544-81BA-3EB4C049A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77CA35-7D0A-6D4A-9185-3373EC74F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26EED-259C-9F47-AD3A-0A6F09C3F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6660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2459B-0B6D-1649-9A30-38C64AA46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BO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comuns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pilha</a:t>
            </a:r>
            <a:r>
              <a:rPr lang="en-US" dirty="0"/>
              <a:t> e </a:t>
            </a:r>
            <a:r>
              <a:rPr lang="en-US" dirty="0" err="1"/>
              <a:t>na</a:t>
            </a:r>
            <a:r>
              <a:rPr lang="en-US" dirty="0"/>
              <a:t> heap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763BE6-19C7-1B46-88DB-475EB611E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BC36A4-DC4B-834E-A399-7FF604F97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2310E0-D29D-C048-8D08-3C0075A82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A56CCA-1B4F-644F-A858-F6411E19C53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3048000" cy="4937760"/>
          </a:xfrm>
        </p:spPr>
        <p:txBody>
          <a:bodyPr>
            <a:normAutofit fontScale="92500" lnSpcReduction="20000"/>
          </a:bodyPr>
          <a:lstStyle/>
          <a:p>
            <a:pPr lvl="4"/>
            <a:endParaRPr lang="en-US" dirty="0"/>
          </a:p>
          <a:p>
            <a:r>
              <a:rPr lang="en-US" dirty="0" err="1"/>
              <a:t>Organização</a:t>
            </a:r>
            <a:r>
              <a:rPr lang="en-US" dirty="0"/>
              <a:t> da </a:t>
            </a:r>
            <a:r>
              <a:rPr lang="en-US" dirty="0" err="1"/>
              <a:t>memória</a:t>
            </a:r>
            <a:r>
              <a:rPr lang="en-US" dirty="0"/>
              <a:t> virtual de um </a:t>
            </a:r>
            <a:r>
              <a:rPr lang="en-US" b="1" dirty="0" err="1"/>
              <a:t>processo</a:t>
            </a:r>
            <a:endParaRPr lang="en-US" b="1" dirty="0"/>
          </a:p>
          <a:p>
            <a:endParaRPr lang="en-US" dirty="0"/>
          </a:p>
          <a:p>
            <a:r>
              <a:rPr lang="en-US" b="1" dirty="0" err="1"/>
              <a:t>Pilha</a:t>
            </a:r>
            <a:r>
              <a:rPr lang="en-US" dirty="0"/>
              <a:t>: </a:t>
            </a:r>
            <a:r>
              <a:rPr lang="en-US" dirty="0" err="1"/>
              <a:t>guarda</a:t>
            </a:r>
            <a:r>
              <a:rPr lang="en-US" dirty="0"/>
              <a:t> </a:t>
            </a:r>
            <a:r>
              <a:rPr lang="en-US" dirty="0" err="1"/>
              <a:t>variáveis</a:t>
            </a:r>
            <a:r>
              <a:rPr lang="en-US" dirty="0"/>
              <a:t> </a:t>
            </a:r>
            <a:r>
              <a:rPr lang="en-US" dirty="0" err="1"/>
              <a:t>locais</a:t>
            </a:r>
            <a:r>
              <a:rPr lang="en-US" dirty="0"/>
              <a:t> e </a:t>
            </a:r>
            <a:r>
              <a:rPr lang="en-US" dirty="0" err="1"/>
              <a:t>estado</a:t>
            </a:r>
            <a:r>
              <a:rPr lang="en-US" dirty="0"/>
              <a:t> de </a:t>
            </a:r>
            <a:r>
              <a:rPr lang="en-US" dirty="0" err="1"/>
              <a:t>invocação</a:t>
            </a:r>
            <a:r>
              <a:rPr lang="en-US" dirty="0"/>
              <a:t> das </a:t>
            </a:r>
            <a:r>
              <a:rPr lang="en-US" dirty="0" err="1"/>
              <a:t>funções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Heap</a:t>
            </a:r>
            <a:r>
              <a:rPr lang="en-US" dirty="0"/>
              <a:t>: </a:t>
            </a:r>
            <a:r>
              <a:rPr lang="en-US" dirty="0" err="1"/>
              <a:t>variáveis</a:t>
            </a:r>
            <a:r>
              <a:rPr lang="en-US" dirty="0"/>
              <a:t> </a:t>
            </a:r>
            <a:r>
              <a:rPr lang="en-US" dirty="0" err="1"/>
              <a:t>alocadas</a:t>
            </a:r>
            <a:r>
              <a:rPr lang="en-US" dirty="0"/>
              <a:t> </a:t>
            </a:r>
            <a:r>
              <a:rPr lang="en-US" dirty="0" err="1"/>
              <a:t>dinamicamente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E71DDA-0F82-454F-BE8B-4ACA3FFDA2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50" r="14069" b="15224"/>
          <a:stretch/>
        </p:blipFill>
        <p:spPr>
          <a:xfrm>
            <a:off x="3962400" y="1564760"/>
            <a:ext cx="5043568" cy="44551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A511BF-97C6-CF42-965B-ADACC4785F4E}"/>
              </a:ext>
            </a:extLst>
          </p:cNvPr>
          <p:cNvSpPr txBox="1"/>
          <p:nvPr/>
        </p:nvSpPr>
        <p:spPr>
          <a:xfrm>
            <a:off x="3810000" y="1295400"/>
            <a:ext cx="4851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163CFF"/>
                </a:solidFill>
              </a:rPr>
              <a:t>Espaço</a:t>
            </a:r>
            <a:r>
              <a:rPr lang="en-US" dirty="0">
                <a:solidFill>
                  <a:srgbClr val="163CFF"/>
                </a:solidFill>
              </a:rPr>
              <a:t> de </a:t>
            </a:r>
            <a:r>
              <a:rPr lang="en-US" dirty="0" err="1">
                <a:solidFill>
                  <a:srgbClr val="163CFF"/>
                </a:solidFill>
              </a:rPr>
              <a:t>endereçamento</a:t>
            </a:r>
            <a:r>
              <a:rPr lang="en-US" dirty="0">
                <a:solidFill>
                  <a:srgbClr val="163CFF"/>
                </a:solidFill>
              </a:rPr>
              <a:t> virtual de um </a:t>
            </a:r>
            <a:r>
              <a:rPr lang="en-US" dirty="0" err="1">
                <a:solidFill>
                  <a:srgbClr val="163CFF"/>
                </a:solidFill>
              </a:rPr>
              <a:t>processo</a:t>
            </a:r>
            <a:endParaRPr lang="en-US" dirty="0">
              <a:solidFill>
                <a:srgbClr val="163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789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12E5B-4862-B548-AA60-19364481E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 smashing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6DEE49-23E0-354B-90C5-E1B446374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3A15D2-A2F0-E147-8D80-B8A793554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ED07CB-339A-4A40-9335-C27F3053A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F1A7E2-E9B1-744C-BFBB-4A5425FFD66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/>
              <a:t>Quando</a:t>
            </a:r>
            <a:r>
              <a:rPr lang="en-US" dirty="0"/>
              <a:t> um </a:t>
            </a:r>
            <a:r>
              <a:rPr lang="en-US" dirty="0" err="1"/>
              <a:t>atacante</a:t>
            </a:r>
            <a:r>
              <a:rPr lang="en-US" dirty="0"/>
              <a:t> </a:t>
            </a:r>
            <a:r>
              <a:rPr lang="en-US" dirty="0" err="1"/>
              <a:t>consegue</a:t>
            </a:r>
            <a:r>
              <a:rPr lang="en-US" dirty="0"/>
              <a:t> </a:t>
            </a:r>
            <a:r>
              <a:rPr lang="en-US" dirty="0" err="1"/>
              <a:t>explorar</a:t>
            </a:r>
            <a:r>
              <a:rPr lang="en-US" dirty="0"/>
              <a:t> um buffer overflow para </a:t>
            </a:r>
            <a:r>
              <a:rPr lang="en-US" dirty="0" err="1"/>
              <a:t>obter</a:t>
            </a:r>
            <a:r>
              <a:rPr lang="en-US" dirty="0"/>
              <a:t> </a:t>
            </a:r>
            <a:r>
              <a:rPr lang="en-US" dirty="0" err="1"/>
              <a:t>execução</a:t>
            </a:r>
            <a:r>
              <a:rPr lang="en-US" dirty="0"/>
              <a:t> de </a:t>
            </a:r>
            <a:r>
              <a:rPr lang="en-US" dirty="0" err="1"/>
              <a:t>código</a:t>
            </a:r>
            <a:r>
              <a:rPr lang="en-US" dirty="0"/>
              <a:t> </a:t>
            </a:r>
            <a:r>
              <a:rPr lang="en-US" dirty="0" err="1"/>
              <a:t>malicioso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99ABD4-6048-1B48-A1E9-A9157C805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690" y="2352276"/>
            <a:ext cx="6544056" cy="3804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843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2511B-C0DC-404D-8AD9-5956690BFC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Heap overflow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B80694-AD39-174E-8EE7-5EDEEEF1E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999C39-EFA9-E647-8273-E5252389D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BE2D94-C147-954A-B02D-26B1A7C36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F5B30-FC19-F74F-9D37-75DEE7806C4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914400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vulnerável</a:t>
            </a:r>
            <a:r>
              <a:rPr lang="en-US" dirty="0"/>
              <a:t> </a:t>
            </a:r>
            <a:r>
              <a:rPr lang="en-US" dirty="0" err="1"/>
              <a:t>à</a:t>
            </a:r>
            <a:r>
              <a:rPr lang="en-US" dirty="0"/>
              <a:t> </a:t>
            </a:r>
            <a:r>
              <a:rPr lang="en-US" dirty="0" err="1"/>
              <a:t>modificação</a:t>
            </a:r>
            <a:r>
              <a:rPr lang="en-US" dirty="0"/>
              <a:t> de dados </a:t>
            </a:r>
            <a:r>
              <a:rPr lang="en-US" dirty="0" err="1"/>
              <a:t>alocados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heap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820483D1-3CC9-0040-811E-A2B0BC7751A0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2"/>
                </a:solidFill>
                <a:latin typeface="Tw Cen MT"/>
                <a:ea typeface="+mn-ea"/>
                <a:cs typeface="Tw Cen MT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>
              <a:buNone/>
            </a:pPr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914400">
              <a:buFont typeface="Wingdings" pitchFamily="2" charset="2"/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 defTabSz="914400">
              <a:buFont typeface="Wingdings" pitchFamily="2" charset="2"/>
              <a:buNone/>
            </a:pPr>
            <a:endParaRPr lang="en-US" sz="16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defTabSz="914400">
              <a:buFontTx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main(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, char **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pPr defTabSz="914400">
              <a:buFontTx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 defTabSz="914400">
              <a:buFontTx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char *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= (char *)malloc(4);</a:t>
            </a:r>
          </a:p>
          <a:p>
            <a:pPr defTabSz="914400">
              <a:buFontTx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char *critical = (char *)malloc(9);</a:t>
            </a:r>
          </a:p>
          <a:p>
            <a:pPr defTabSz="914400">
              <a:buFontTx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(critical, "secret");</a:t>
            </a:r>
          </a:p>
          <a:p>
            <a:pPr defTabSz="914400">
              <a:buFontTx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solidFill>
                  <a:srgbClr val="A5002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strcpy</a:t>
            </a:r>
            <a:r>
              <a:rPr lang="en-US" sz="2000" dirty="0">
                <a:solidFill>
                  <a:srgbClr val="A5002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A5002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</a:t>
            </a:r>
            <a:r>
              <a:rPr lang="en-US" sz="2000" dirty="0">
                <a:solidFill>
                  <a:srgbClr val="A5002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000" dirty="0" err="1">
                <a:solidFill>
                  <a:srgbClr val="A5002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sz="2000" dirty="0">
                <a:solidFill>
                  <a:srgbClr val="A5002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[1]); //heap overflow </a:t>
            </a:r>
            <a:r>
              <a:rPr lang="en-US" sz="2000" dirty="0" err="1">
                <a:solidFill>
                  <a:srgbClr val="A5002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vuln</a:t>
            </a:r>
            <a:r>
              <a:rPr lang="en-US" sz="2000" dirty="0">
                <a:solidFill>
                  <a:srgbClr val="A5002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</a:p>
          <a:p>
            <a:pPr defTabSz="914400">
              <a:buFontTx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printf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("%s\n", critical);</a:t>
            </a:r>
          </a:p>
          <a:p>
            <a:pPr defTabSz="914400">
              <a:buFontTx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grpSp>
        <p:nvGrpSpPr>
          <p:cNvPr id="8" name="Group 4">
            <a:extLst>
              <a:ext uri="{FF2B5EF4-FFF2-40B4-BE49-F238E27FC236}">
                <a16:creationId xmlns:a16="http://schemas.microsoft.com/office/drawing/2014/main" id="{BDEB4938-69CC-BB4A-9654-B33350AA61F1}"/>
              </a:ext>
            </a:extLst>
          </p:cNvPr>
          <p:cNvGrpSpPr>
            <a:grpSpLocks/>
          </p:cNvGrpSpPr>
          <p:nvPr/>
        </p:nvGrpSpPr>
        <p:grpSpPr bwMode="auto">
          <a:xfrm>
            <a:off x="7370763" y="2341563"/>
            <a:ext cx="1079500" cy="3170237"/>
            <a:chOff x="4643" y="1475"/>
            <a:chExt cx="680" cy="1997"/>
          </a:xfrm>
        </p:grpSpPr>
        <p:sp>
          <p:nvSpPr>
            <p:cNvPr id="9" name="Text Box 5">
              <a:extLst>
                <a:ext uri="{FF2B5EF4-FFF2-40B4-BE49-F238E27FC236}">
                  <a16:creationId xmlns:a16="http://schemas.microsoft.com/office/drawing/2014/main" id="{12969D7A-4947-CC42-B1E1-B5942DC735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3" y="1777"/>
              <a:ext cx="680" cy="708"/>
            </a:xfrm>
            <a:prstGeom prst="rect">
              <a:avLst/>
            </a:prstGeom>
            <a:noFill/>
            <a:ln w="9525" algn="ctr">
              <a:solidFill>
                <a:srgbClr val="270076"/>
              </a:solidFill>
              <a:miter lim="800000"/>
              <a:headEnd/>
              <a:tailEnd/>
            </a:ln>
          </p:spPr>
          <p:txBody>
            <a:bodyPr lIns="92075" tIns="46038" rIns="92075" bIns="46038"/>
            <a:lstStyle/>
            <a:p>
              <a:pPr marL="342900" indent="-342900" algn="ctr">
                <a:lnSpc>
                  <a:spcPct val="80000"/>
                </a:lnSpc>
                <a:spcBef>
                  <a:spcPct val="20000"/>
                </a:spcBef>
              </a:pPr>
              <a:endParaRPr lang="pt-PT" sz="2400">
                <a:solidFill>
                  <a:srgbClr val="330099"/>
                </a:solidFill>
              </a:endParaRPr>
            </a:p>
            <a:p>
              <a:pPr marL="342900" indent="-342900" algn="ctr">
                <a:lnSpc>
                  <a:spcPct val="80000"/>
                </a:lnSpc>
                <a:spcBef>
                  <a:spcPct val="20000"/>
                </a:spcBef>
              </a:pPr>
              <a:r>
                <a:rPr lang="pt-PT" sz="2400">
                  <a:solidFill>
                    <a:srgbClr val="330099"/>
                  </a:solidFill>
                </a:rPr>
                <a:t>critical</a:t>
              </a:r>
            </a:p>
            <a:p>
              <a:pPr marL="342900" indent="-342900" algn="ctr">
                <a:lnSpc>
                  <a:spcPct val="80000"/>
                </a:lnSpc>
                <a:spcBef>
                  <a:spcPct val="20000"/>
                </a:spcBef>
              </a:pPr>
              <a:endParaRPr lang="en-US" sz="2400">
                <a:solidFill>
                  <a:srgbClr val="330099"/>
                </a:solidFill>
              </a:endParaRPr>
            </a:p>
          </p:txBody>
        </p:sp>
        <p:sp>
          <p:nvSpPr>
            <p:cNvPr id="10" name="Text Box 6">
              <a:extLst>
                <a:ext uri="{FF2B5EF4-FFF2-40B4-BE49-F238E27FC236}">
                  <a16:creationId xmlns:a16="http://schemas.microsoft.com/office/drawing/2014/main" id="{54B5AA49-4F44-0C48-948A-4F34A49CFA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3" y="2486"/>
              <a:ext cx="680" cy="506"/>
            </a:xfrm>
            <a:prstGeom prst="rect">
              <a:avLst/>
            </a:prstGeom>
            <a:noFill/>
            <a:ln w="9525" algn="ctr">
              <a:solidFill>
                <a:srgbClr val="270076"/>
              </a:solidFill>
              <a:miter lim="800000"/>
              <a:headEnd/>
              <a:tailEnd/>
            </a:ln>
          </p:spPr>
          <p:txBody>
            <a:bodyPr wrap="none" lIns="92075" tIns="46038" rIns="92075" bIns="46038"/>
            <a:lstStyle/>
            <a:p>
              <a:pPr marL="342900" indent="-342900" algn="ctr">
                <a:lnSpc>
                  <a:spcPct val="80000"/>
                </a:lnSpc>
                <a:spcBef>
                  <a:spcPct val="20000"/>
                </a:spcBef>
              </a:pPr>
              <a:r>
                <a:rPr lang="pt-PT" sz="2400">
                  <a:solidFill>
                    <a:srgbClr val="330099"/>
                  </a:solidFill>
                </a:rPr>
                <a:t>   </a:t>
              </a:r>
            </a:p>
            <a:p>
              <a:pPr marL="342900" indent="-342900" algn="ctr">
                <a:lnSpc>
                  <a:spcPct val="80000"/>
                </a:lnSpc>
                <a:spcBef>
                  <a:spcPct val="20000"/>
                </a:spcBef>
              </a:pPr>
              <a:r>
                <a:rPr lang="pt-PT" sz="2400">
                  <a:solidFill>
                    <a:srgbClr val="330099"/>
                  </a:solidFill>
                </a:rPr>
                <a:t>      </a:t>
              </a:r>
            </a:p>
            <a:p>
              <a:pPr marL="342900" indent="-342900" algn="ctr">
                <a:lnSpc>
                  <a:spcPct val="80000"/>
                </a:lnSpc>
                <a:spcBef>
                  <a:spcPct val="20000"/>
                </a:spcBef>
              </a:pPr>
              <a:r>
                <a:rPr lang="pt-PT" sz="2400">
                  <a:solidFill>
                    <a:srgbClr val="330099"/>
                  </a:solidFill>
                </a:rPr>
                <a:t> </a:t>
              </a:r>
              <a:endParaRPr lang="en-US" sz="2400">
                <a:solidFill>
                  <a:srgbClr val="330099"/>
                </a:solidFill>
              </a:endParaRPr>
            </a:p>
          </p:txBody>
        </p:sp>
        <p:sp>
          <p:nvSpPr>
            <p:cNvPr id="11" name="Text Box 7">
              <a:extLst>
                <a:ext uri="{FF2B5EF4-FFF2-40B4-BE49-F238E27FC236}">
                  <a16:creationId xmlns:a16="http://schemas.microsoft.com/office/drawing/2014/main" id="{D2DEE152-61AE-CE43-A12A-8B283CDAE5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43" y="2994"/>
              <a:ext cx="680" cy="478"/>
            </a:xfrm>
            <a:prstGeom prst="rect">
              <a:avLst/>
            </a:prstGeom>
            <a:noFill/>
            <a:ln w="9525" algn="ctr">
              <a:solidFill>
                <a:srgbClr val="270076"/>
              </a:solidFill>
              <a:miter lim="800000"/>
              <a:headEnd/>
              <a:tailEnd/>
            </a:ln>
          </p:spPr>
          <p:txBody>
            <a:bodyPr wrap="none" lIns="92075" tIns="46038" rIns="92075" bIns="46038"/>
            <a:lstStyle/>
            <a:p>
              <a:pPr marL="342900" indent="-342900" algn="ctr">
                <a:lnSpc>
                  <a:spcPct val="80000"/>
                </a:lnSpc>
                <a:spcBef>
                  <a:spcPct val="20000"/>
                </a:spcBef>
              </a:pPr>
              <a:r>
                <a:rPr lang="pt-PT" sz="2400">
                  <a:solidFill>
                    <a:srgbClr val="330099"/>
                  </a:solidFill>
                </a:rPr>
                <a:t>str</a:t>
              </a:r>
            </a:p>
            <a:p>
              <a:pPr marL="342900" indent="-342900" algn="ctr">
                <a:lnSpc>
                  <a:spcPct val="80000"/>
                </a:lnSpc>
                <a:spcBef>
                  <a:spcPct val="20000"/>
                </a:spcBef>
              </a:pPr>
              <a:endParaRPr lang="en-US" sz="2400">
                <a:solidFill>
                  <a:srgbClr val="330099"/>
                </a:solidFill>
              </a:endParaRPr>
            </a:p>
          </p:txBody>
        </p:sp>
        <p:sp>
          <p:nvSpPr>
            <p:cNvPr id="12" name="Text Box 8">
              <a:extLst>
                <a:ext uri="{FF2B5EF4-FFF2-40B4-BE49-F238E27FC236}">
                  <a16:creationId xmlns:a16="http://schemas.microsoft.com/office/drawing/2014/main" id="{BD8D1E58-DE5E-A04E-B3A5-45A90570BA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89" y="1475"/>
              <a:ext cx="576" cy="242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 wrap="none" lIns="92075" tIns="46038" rIns="92075" bIns="46038">
              <a:spAutoFit/>
            </a:bodyPr>
            <a:lstStyle/>
            <a:p>
              <a:pPr marL="342900" indent="-342900" algn="ctr">
                <a:lnSpc>
                  <a:spcPct val="80000"/>
                </a:lnSpc>
                <a:spcBef>
                  <a:spcPct val="20000"/>
                </a:spcBef>
              </a:pPr>
              <a:r>
                <a:rPr lang="pt-PT" sz="2400">
                  <a:solidFill>
                    <a:srgbClr val="330099"/>
                  </a:solidFill>
                </a:rPr>
                <a:t>Heap</a:t>
              </a:r>
              <a:endParaRPr lang="en-US" sz="2400">
                <a:solidFill>
                  <a:srgbClr val="330099"/>
                </a:solidFill>
              </a:endParaRP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A3E9F0A-419F-1B49-B7E0-60EEE73249D1}"/>
              </a:ext>
            </a:extLst>
          </p:cNvPr>
          <p:cNvCxnSpPr>
            <a:endCxn id="9" idx="1"/>
          </p:cNvCxnSpPr>
          <p:nvPr/>
        </p:nvCxnSpPr>
        <p:spPr>
          <a:xfrm flipV="1">
            <a:off x="3276600" y="3382963"/>
            <a:ext cx="4094163" cy="8842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82ECAC-FB49-074A-ACBF-17CE3ADF3F86}"/>
              </a:ext>
            </a:extLst>
          </p:cNvPr>
          <p:cNvCxnSpPr/>
          <p:nvPr/>
        </p:nvCxnSpPr>
        <p:spPr>
          <a:xfrm>
            <a:off x="2971800" y="4876800"/>
            <a:ext cx="4572000" cy="76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77924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A065597-B38C-3C4A-A732-97A48912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Integer overflow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493F9-01A7-D544-81BA-3EB4C049A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77CA35-7D0A-6D4A-9185-3373EC74F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26EED-259C-9F47-AD3A-0A6F09C3F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754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E7EC1-3A8F-E446-90A1-56F8E9B95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Aspectos</a:t>
            </a:r>
            <a:r>
              <a:rPr lang="en-US" dirty="0"/>
              <a:t> </a:t>
            </a:r>
            <a:r>
              <a:rPr lang="en-US" dirty="0" err="1"/>
              <a:t>básicos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integer overflows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CB33DF-BED9-B24E-8CCC-A6FC01719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4D62E-9ECB-9546-A2F7-BA3812337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126C8-F59B-2C47-B754-F1EAC5966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DBDBE1-05EF-3746-9904-E439676773E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400" dirty="0"/>
              <a:t>O que </a:t>
            </a:r>
            <a:r>
              <a:rPr lang="en-US" sz="2400" dirty="0" err="1"/>
              <a:t>acontece</a:t>
            </a:r>
            <a:r>
              <a:rPr lang="en-US" sz="2400" dirty="0"/>
              <a:t> </a:t>
            </a:r>
            <a:r>
              <a:rPr lang="en-US" sz="2400" dirty="0" err="1"/>
              <a:t>quando</a:t>
            </a:r>
            <a:r>
              <a:rPr lang="en-US" sz="2400" dirty="0"/>
              <a:t> um </a:t>
            </a:r>
            <a:r>
              <a:rPr lang="en-US" sz="2400" dirty="0" err="1"/>
              <a:t>inteiro</a:t>
            </a:r>
            <a:r>
              <a:rPr lang="en-US" sz="2400" dirty="0"/>
              <a:t> com </a:t>
            </a:r>
            <a:r>
              <a:rPr lang="en-US" sz="2400" dirty="0" err="1"/>
              <a:t>sinal</a:t>
            </a:r>
            <a:r>
              <a:rPr lang="en-US" sz="2400" dirty="0"/>
              <a:t> </a:t>
            </a:r>
            <a:r>
              <a:rPr lang="en-US" sz="2400" dirty="0" err="1"/>
              <a:t>é</a:t>
            </a:r>
            <a:r>
              <a:rPr lang="en-US" sz="2400" dirty="0"/>
              <a:t> </a:t>
            </a:r>
            <a:r>
              <a:rPr lang="en-US" sz="2400" dirty="0" err="1"/>
              <a:t>atribuído</a:t>
            </a:r>
            <a:r>
              <a:rPr lang="en-US" sz="2400" dirty="0"/>
              <a:t> a um </a:t>
            </a:r>
            <a:r>
              <a:rPr lang="en-US" sz="2400" dirty="0" err="1"/>
              <a:t>inteiro</a:t>
            </a:r>
            <a:r>
              <a:rPr lang="en-US" sz="2400" dirty="0"/>
              <a:t> </a:t>
            </a:r>
            <a:r>
              <a:rPr lang="en-US" sz="2400" dirty="0" err="1"/>
              <a:t>sem</a:t>
            </a:r>
            <a:r>
              <a:rPr lang="en-US" sz="2400" dirty="0"/>
              <a:t> </a:t>
            </a:r>
            <a:r>
              <a:rPr lang="en-US" sz="2400" dirty="0" err="1"/>
              <a:t>sinal</a:t>
            </a:r>
            <a:r>
              <a:rPr lang="en-US" sz="2400" dirty="0"/>
              <a:t>?</a:t>
            </a:r>
          </a:p>
          <a:p>
            <a:pPr lvl="1">
              <a:lnSpc>
                <a:spcPct val="110000"/>
              </a:lnSpc>
            </a:pPr>
            <a:endParaRPr lang="en-US" sz="1800" dirty="0"/>
          </a:p>
          <a:p>
            <a:pPr lvl="1">
              <a:lnSpc>
                <a:spcPct val="110000"/>
              </a:lnSpc>
            </a:pPr>
            <a:endParaRPr lang="en-US" sz="1800" dirty="0"/>
          </a:p>
          <a:p>
            <a:pPr lvl="1">
              <a:lnSpc>
                <a:spcPct val="110000"/>
              </a:lnSpc>
            </a:pPr>
            <a:endParaRPr lang="en-US" sz="1800" dirty="0"/>
          </a:p>
          <a:p>
            <a:pPr>
              <a:lnSpc>
                <a:spcPct val="110000"/>
              </a:lnSpc>
            </a:pPr>
            <a:r>
              <a:rPr lang="en-US" sz="2400" dirty="0" err="1"/>
              <a:t>Muitas</a:t>
            </a:r>
            <a:r>
              <a:rPr lang="en-US" sz="2400" dirty="0"/>
              <a:t> </a:t>
            </a:r>
            <a:r>
              <a:rPr lang="en-US" sz="2400" dirty="0" err="1"/>
              <a:t>vezes</a:t>
            </a:r>
            <a:r>
              <a:rPr lang="en-US" sz="2400" dirty="0"/>
              <a:t> a </a:t>
            </a:r>
            <a:r>
              <a:rPr lang="en-US" sz="2400" dirty="0" err="1"/>
              <a:t>semântica</a:t>
            </a:r>
            <a:r>
              <a:rPr lang="en-US" sz="2400" dirty="0"/>
              <a:t> de </a:t>
            </a:r>
            <a:r>
              <a:rPr lang="en-US" sz="2400" dirty="0" err="1"/>
              <a:t>operações</a:t>
            </a:r>
            <a:r>
              <a:rPr lang="en-US" sz="2400" dirty="0"/>
              <a:t> com </a:t>
            </a:r>
            <a:r>
              <a:rPr lang="en-US" sz="2400" dirty="0" err="1"/>
              <a:t>inteiros</a:t>
            </a:r>
            <a:r>
              <a:rPr lang="en-US" sz="2400" dirty="0"/>
              <a:t> </a:t>
            </a:r>
            <a:r>
              <a:rPr lang="en-US" sz="2400" dirty="0" err="1"/>
              <a:t>é</a:t>
            </a:r>
            <a:r>
              <a:rPr lang="en-US" sz="2400" dirty="0"/>
              <a:t> </a:t>
            </a:r>
            <a:r>
              <a:rPr lang="en-US" sz="2400" dirty="0" err="1"/>
              <a:t>complexa</a:t>
            </a:r>
            <a:r>
              <a:rPr lang="en-US" sz="2400" dirty="0"/>
              <a:t> e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programadores</a:t>
            </a:r>
            <a:r>
              <a:rPr lang="en-US" sz="2400" dirty="0"/>
              <a:t> </a:t>
            </a:r>
            <a:r>
              <a:rPr lang="en-US" sz="2400" dirty="0" err="1"/>
              <a:t>não</a:t>
            </a:r>
            <a:r>
              <a:rPr lang="en-US" sz="2400" dirty="0"/>
              <a:t> </a:t>
            </a:r>
            <a:r>
              <a:rPr lang="en-US" sz="2400" dirty="0" err="1"/>
              <a:t>conhecem</a:t>
            </a:r>
            <a:r>
              <a:rPr lang="en-US" sz="2400" dirty="0"/>
              <a:t> </a:t>
            </a:r>
            <a:r>
              <a:rPr lang="en-US" sz="2400" dirty="0" err="1"/>
              <a:t>os</a:t>
            </a:r>
            <a:r>
              <a:rPr lang="en-US" sz="2400" dirty="0"/>
              <a:t> </a:t>
            </a:r>
            <a:r>
              <a:rPr lang="en-US" sz="2400" dirty="0" err="1"/>
              <a:t>resultados</a:t>
            </a:r>
            <a:endParaRPr lang="en-US" sz="2400" dirty="0"/>
          </a:p>
          <a:p>
            <a:pPr>
              <a:lnSpc>
                <a:spcPct val="110000"/>
              </a:lnSpc>
            </a:pPr>
            <a:endParaRPr lang="en-US" sz="2400" dirty="0"/>
          </a:p>
          <a:p>
            <a:pPr>
              <a:lnSpc>
                <a:spcPct val="110000"/>
              </a:lnSpc>
            </a:pPr>
            <a:r>
              <a:rPr lang="en-US" sz="2400" dirty="0" err="1"/>
              <a:t>É</a:t>
            </a:r>
            <a:r>
              <a:rPr lang="en-US" sz="2400" dirty="0"/>
              <a:t> um </a:t>
            </a:r>
            <a:r>
              <a:rPr lang="en-US" sz="2400" dirty="0" err="1"/>
              <a:t>problema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várias</a:t>
            </a:r>
            <a:r>
              <a:rPr lang="en-US" sz="2400" dirty="0"/>
              <a:t> </a:t>
            </a:r>
            <a:r>
              <a:rPr lang="en-US" sz="2400" dirty="0" err="1"/>
              <a:t>linguagens</a:t>
            </a:r>
            <a:r>
              <a:rPr lang="en-US" sz="2400" dirty="0"/>
              <a:t>, </a:t>
            </a:r>
            <a:r>
              <a:rPr lang="en-US" sz="2400" dirty="0" err="1"/>
              <a:t>especialmente</a:t>
            </a:r>
            <a:r>
              <a:rPr lang="en-US" sz="2400" dirty="0"/>
              <a:t> C/C++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Mas </a:t>
            </a:r>
            <a:r>
              <a:rPr lang="en-US" sz="2000" dirty="0" err="1"/>
              <a:t>também</a:t>
            </a:r>
            <a:r>
              <a:rPr lang="en-US" sz="2000" dirty="0"/>
              <a:t> </a:t>
            </a:r>
            <a:r>
              <a:rPr lang="en-US" sz="2000" dirty="0" err="1"/>
              <a:t>acontece</a:t>
            </a:r>
            <a:r>
              <a:rPr lang="en-US" sz="2000" dirty="0"/>
              <a:t> </a:t>
            </a:r>
            <a:r>
              <a:rPr lang="en-US" sz="2000" dirty="0" err="1"/>
              <a:t>em</a:t>
            </a:r>
            <a:r>
              <a:rPr lang="en-US" sz="2000" dirty="0"/>
              <a:t> </a:t>
            </a:r>
            <a:r>
              <a:rPr lang="en-US" sz="2000" dirty="0" err="1"/>
              <a:t>linguagens</a:t>
            </a:r>
            <a:r>
              <a:rPr lang="en-US" sz="2000" dirty="0"/>
              <a:t> </a:t>
            </a:r>
            <a:r>
              <a:rPr lang="en-US" sz="2000" i="1" dirty="0"/>
              <a:t>type safe</a:t>
            </a:r>
            <a:r>
              <a:rPr lang="en-US" sz="2000" dirty="0"/>
              <a:t> (Java, C#)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2B6D877-BDF1-7E4B-8ED3-AB302FF225DE}"/>
              </a:ext>
            </a:extLst>
          </p:cNvPr>
          <p:cNvSpPr txBox="1">
            <a:spLocks noChangeArrowheads="1"/>
          </p:cNvSpPr>
          <p:nvPr/>
        </p:nvSpPr>
        <p:spPr>
          <a:xfrm>
            <a:off x="2057400" y="2438400"/>
            <a:ext cx="5867400" cy="838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548640" indent="-274320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400" kern="1200">
                <a:solidFill>
                  <a:schemeClr val="tx2"/>
                </a:solidFill>
                <a:latin typeface="Tw Cen MT"/>
                <a:ea typeface="+mn-ea"/>
                <a:cs typeface="Tw Cen MT"/>
              </a:defRPr>
            </a:lvl2pPr>
            <a:lvl3pPr marL="822960" indent="-228600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3pPr>
            <a:lvl4pPr marL="1097280" indent="-228600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4pPr>
            <a:lvl5pPr marL="1371600" indent="-228600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>
              <a:buFontTx/>
              <a:buNone/>
            </a:pP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unsigned x; </a:t>
            </a:r>
            <a:r>
              <a:rPr lang="en-US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 y = -10; x = y;</a:t>
            </a:r>
          </a:p>
        </p:txBody>
      </p:sp>
    </p:spTree>
    <p:extLst>
      <p:ext uri="{BB962C8B-B14F-4D97-AF65-F5344CB8AC3E}">
        <p14:creationId xmlns:p14="http://schemas.microsoft.com/office/powerpoint/2010/main" val="1029227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7C0BD-F51C-E743-AAD4-E8B7D6867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surgir</a:t>
            </a:r>
            <a:r>
              <a:rPr lang="en-US" dirty="0"/>
              <a:t> </a:t>
            </a:r>
            <a:r>
              <a:rPr lang="en-US" dirty="0" err="1"/>
              <a:t>quatro</a:t>
            </a:r>
            <a:r>
              <a:rPr lang="en-US" dirty="0"/>
              <a:t>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problemas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DF6EC5-8704-D84B-88BC-E90F1086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CE7236-6303-5C4B-8829-ED8E36D1B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2C6199-A9C6-1445-B6D3-8661C87D6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E256C-9C6E-0147-8A2B-7B5B5D2EE5B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Overflow</a:t>
            </a:r>
          </a:p>
          <a:p>
            <a:pPr lvl="1"/>
            <a:r>
              <a:rPr lang="en-US" dirty="0" err="1"/>
              <a:t>Resultado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expressão</a:t>
            </a:r>
            <a:r>
              <a:rPr lang="en-US" dirty="0"/>
              <a:t> </a:t>
            </a:r>
            <a:r>
              <a:rPr lang="en-US" dirty="0" err="1"/>
              <a:t>excede</a:t>
            </a:r>
            <a:r>
              <a:rPr lang="en-US" dirty="0"/>
              <a:t> o valor </a:t>
            </a:r>
            <a:r>
              <a:rPr lang="en-US" dirty="0" err="1"/>
              <a:t>máximo</a:t>
            </a:r>
            <a:r>
              <a:rPr lang="en-US" dirty="0"/>
              <a:t> do </a:t>
            </a:r>
            <a:r>
              <a:rPr lang="en-US" dirty="0" err="1"/>
              <a:t>tipo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Underflow</a:t>
            </a:r>
          </a:p>
          <a:p>
            <a:pPr lvl="1"/>
            <a:r>
              <a:rPr lang="en-US" dirty="0" err="1"/>
              <a:t>Resultado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expressão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menor</a:t>
            </a:r>
            <a:r>
              <a:rPr lang="en-US" dirty="0"/>
              <a:t> que o valor </a:t>
            </a:r>
            <a:r>
              <a:rPr lang="en-US" dirty="0" err="1"/>
              <a:t>mínimo</a:t>
            </a:r>
            <a:endParaRPr lang="en-US" dirty="0"/>
          </a:p>
          <a:p>
            <a:pPr lvl="1"/>
            <a:endParaRPr lang="en-US" dirty="0"/>
          </a:p>
          <a:p>
            <a:r>
              <a:rPr lang="en-US" b="1" dirty="0" err="1"/>
              <a:t>Erro</a:t>
            </a:r>
            <a:r>
              <a:rPr lang="en-US" b="1" dirty="0"/>
              <a:t> de </a:t>
            </a:r>
            <a:r>
              <a:rPr lang="en-US" b="1" dirty="0" err="1"/>
              <a:t>sinal</a:t>
            </a:r>
            <a:endParaRPr lang="en-US" b="1" dirty="0"/>
          </a:p>
          <a:p>
            <a:pPr lvl="1"/>
            <a:r>
              <a:rPr lang="en-US" dirty="0" err="1"/>
              <a:t>Inteiro</a:t>
            </a:r>
            <a:r>
              <a:rPr lang="en-US" dirty="0"/>
              <a:t> com </a:t>
            </a:r>
            <a:r>
              <a:rPr lang="en-US" dirty="0" err="1"/>
              <a:t>sinal</a:t>
            </a:r>
            <a:r>
              <a:rPr lang="en-US" dirty="0"/>
              <a:t> </a:t>
            </a:r>
            <a:r>
              <a:rPr lang="en-US" dirty="0" err="1"/>
              <a:t>é</a:t>
            </a:r>
            <a:r>
              <a:rPr lang="en-US" dirty="0"/>
              <a:t> </a:t>
            </a:r>
            <a:r>
              <a:rPr lang="en-US" dirty="0" err="1"/>
              <a:t>interpretado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sinal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vice versa</a:t>
            </a:r>
          </a:p>
          <a:p>
            <a:pPr lvl="1"/>
            <a:endParaRPr lang="en-US" dirty="0"/>
          </a:p>
          <a:p>
            <a:r>
              <a:rPr lang="en-US" b="1" dirty="0" err="1"/>
              <a:t>Truncagem</a:t>
            </a:r>
            <a:endParaRPr lang="en-US" b="1" dirty="0"/>
          </a:p>
          <a:p>
            <a:pPr lvl="1"/>
            <a:r>
              <a:rPr lang="en-US" dirty="0" err="1"/>
              <a:t>Atribuir</a:t>
            </a:r>
            <a:r>
              <a:rPr lang="en-US" dirty="0"/>
              <a:t> </a:t>
            </a:r>
            <a:r>
              <a:rPr lang="en-US" dirty="0" err="1"/>
              <a:t>inteiro</a:t>
            </a:r>
            <a:r>
              <a:rPr lang="en-US" dirty="0"/>
              <a:t> com um </a:t>
            </a:r>
            <a:r>
              <a:rPr lang="en-US" dirty="0" err="1"/>
              <a:t>tamanho</a:t>
            </a:r>
            <a:r>
              <a:rPr lang="en-US" dirty="0"/>
              <a:t> </a:t>
            </a:r>
            <a:r>
              <a:rPr lang="en-US" dirty="0" err="1"/>
              <a:t>maior</a:t>
            </a:r>
            <a:r>
              <a:rPr lang="en-US" dirty="0"/>
              <a:t> a um com </a:t>
            </a:r>
            <a:r>
              <a:rPr lang="en-US" dirty="0" err="1"/>
              <a:t>tamanho</a:t>
            </a:r>
            <a:r>
              <a:rPr lang="en-US" dirty="0"/>
              <a:t> </a:t>
            </a:r>
            <a:r>
              <a:rPr lang="en-US" dirty="0" err="1"/>
              <a:t>menor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868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4B1DB-75B9-2041-AB58-CD9B6F53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Alguns</a:t>
            </a:r>
            <a:r>
              <a:rPr lang="en-US" dirty="0"/>
              <a:t> exploits </a:t>
            </a:r>
            <a:r>
              <a:rPr lang="en-US" dirty="0" err="1"/>
              <a:t>possíveis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74DA33-047D-CD46-968D-574DD876D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D5D2B3-B322-2948-B7D3-B22603364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A68175-72D7-D544-9F81-3E905B65E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3DA445-6A63-124E-94F5-CC2D9BB38BE1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Alocação</a:t>
            </a:r>
            <a:r>
              <a:rPr lang="en-US" dirty="0"/>
              <a:t> de </a:t>
            </a:r>
            <a:r>
              <a:rPr lang="en-US" dirty="0" err="1"/>
              <a:t>memória</a:t>
            </a:r>
            <a:r>
              <a:rPr lang="en-US" dirty="0"/>
              <a:t> </a:t>
            </a:r>
            <a:r>
              <a:rPr lang="en-US" dirty="0" err="1"/>
              <a:t>insuficiente</a:t>
            </a:r>
            <a:endParaRPr lang="en-US" dirty="0"/>
          </a:p>
          <a:p>
            <a:pPr marL="274320" lvl="1" indent="0">
              <a:buNone/>
            </a:pP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BO </a:t>
            </a:r>
            <a:r>
              <a:rPr lang="en-US" dirty="0">
                <a:sym typeface="Wingdings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/>
              <a:t>execução</a:t>
            </a:r>
            <a:r>
              <a:rPr lang="en-US" dirty="0"/>
              <a:t> de </a:t>
            </a:r>
            <a:r>
              <a:rPr lang="en-US" dirty="0" err="1"/>
              <a:t>código</a:t>
            </a:r>
            <a:r>
              <a:rPr lang="en-US" dirty="0"/>
              <a:t> do </a:t>
            </a:r>
            <a:r>
              <a:rPr lang="en-US" dirty="0" err="1"/>
              <a:t>atacante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Alocação</a:t>
            </a:r>
            <a:r>
              <a:rPr lang="en-US" dirty="0"/>
              <a:t> excessive de </a:t>
            </a:r>
            <a:r>
              <a:rPr lang="en-US" dirty="0" err="1"/>
              <a:t>memória</a:t>
            </a:r>
            <a:endParaRPr lang="en-US" dirty="0"/>
          </a:p>
          <a:p>
            <a:pPr marL="274320" lvl="1" indent="0">
              <a:buNone/>
            </a:pP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Loop </a:t>
            </a:r>
            <a:r>
              <a:rPr lang="en-US" dirty="0" err="1"/>
              <a:t>infinito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negação</a:t>
            </a:r>
            <a:r>
              <a:rPr lang="en-US" dirty="0"/>
              <a:t> de </a:t>
            </a:r>
            <a:r>
              <a:rPr lang="en-US" dirty="0" err="1"/>
              <a:t>serviço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Ataque</a:t>
            </a:r>
            <a:r>
              <a:rPr lang="en-US" dirty="0"/>
              <a:t> contra </a:t>
            </a:r>
            <a:r>
              <a:rPr lang="en-US" dirty="0" err="1"/>
              <a:t>índice</a:t>
            </a:r>
            <a:r>
              <a:rPr lang="en-US" dirty="0"/>
              <a:t> do array</a:t>
            </a:r>
          </a:p>
          <a:p>
            <a:pPr marL="274320" lvl="1" indent="0">
              <a:buNone/>
            </a:pP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Escreve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cima</a:t>
            </a:r>
            <a:r>
              <a:rPr lang="en-US" dirty="0"/>
              <a:t> de bytes </a:t>
            </a:r>
            <a:r>
              <a:rPr lang="en-US" dirty="0" err="1"/>
              <a:t>arbitrários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memória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Ataque</a:t>
            </a:r>
            <a:r>
              <a:rPr lang="en-US" dirty="0"/>
              <a:t> para </a:t>
            </a:r>
            <a:r>
              <a:rPr lang="en-US" dirty="0" err="1"/>
              <a:t>contornar</a:t>
            </a:r>
            <a:r>
              <a:rPr lang="en-US" dirty="0"/>
              <a:t> </a:t>
            </a:r>
            <a:r>
              <a:rPr lang="en-US" dirty="0" err="1"/>
              <a:t>sanitização</a:t>
            </a:r>
            <a:endParaRPr lang="en-US" dirty="0"/>
          </a:p>
          <a:p>
            <a:pPr marL="274320" lvl="1" indent="0">
              <a:buNone/>
            </a:pP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causa BO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 err="1"/>
              <a:t>Erros</a:t>
            </a:r>
            <a:r>
              <a:rPr lang="en-US" dirty="0"/>
              <a:t> </a:t>
            </a:r>
            <a:r>
              <a:rPr lang="en-US" dirty="0" err="1"/>
              <a:t>lógicos</a:t>
            </a:r>
            <a:endParaRPr lang="en-US" dirty="0"/>
          </a:p>
          <a:p>
            <a:pPr lvl="1"/>
            <a:r>
              <a:rPr lang="en-US" dirty="0"/>
              <a:t>Ex. </a:t>
            </a:r>
            <a:r>
              <a:rPr lang="en-US" dirty="0" err="1"/>
              <a:t>modificar</a:t>
            </a:r>
            <a:r>
              <a:rPr lang="en-US" dirty="0"/>
              <a:t> </a:t>
            </a:r>
            <a:r>
              <a:rPr lang="en-US" dirty="0" err="1"/>
              <a:t>variáveis</a:t>
            </a:r>
            <a:r>
              <a:rPr lang="en-US" dirty="0"/>
              <a:t> para </a:t>
            </a:r>
            <a:r>
              <a:rPr lang="en-US" dirty="0" err="1"/>
              <a:t>modificar</a:t>
            </a:r>
            <a:r>
              <a:rPr lang="en-US" dirty="0"/>
              <a:t> o </a:t>
            </a:r>
            <a:r>
              <a:rPr lang="en-US" dirty="0" err="1"/>
              <a:t>comportamento</a:t>
            </a:r>
            <a:r>
              <a:rPr lang="en-US" dirty="0"/>
              <a:t> do </a:t>
            </a:r>
            <a:r>
              <a:rPr lang="en-US" dirty="0" err="1"/>
              <a:t>programa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10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71F5E-C17E-724F-976A-36FB5868A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Aula </a:t>
            </a:r>
            <a:r>
              <a:rPr lang="en-US" dirty="0" err="1"/>
              <a:t>passada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F2287-36A7-824B-AE8D-BB288F9EF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5CB9E7-DD8F-AB4E-BDAA-155BC237A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E6559F-7DEC-D64B-9FB3-064AC2881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81DCE-829E-5A4D-AC0F-58218CD742A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Mecanismos</a:t>
            </a:r>
            <a:r>
              <a:rPr lang="en-US" dirty="0"/>
              <a:t> para </a:t>
            </a:r>
            <a:r>
              <a:rPr lang="en-US" dirty="0" err="1"/>
              <a:t>evitar</a:t>
            </a:r>
            <a:r>
              <a:rPr lang="en-US" dirty="0"/>
              <a:t> </a:t>
            </a:r>
            <a:r>
              <a:rPr lang="en-US" dirty="0" err="1"/>
              <a:t>vulnerabilidades</a:t>
            </a:r>
            <a:r>
              <a:rPr lang="en-US" dirty="0"/>
              <a:t> e </a:t>
            </a:r>
            <a:r>
              <a:rPr lang="en-US" dirty="0" err="1"/>
              <a:t>proteger</a:t>
            </a:r>
            <a:r>
              <a:rPr lang="en-US" dirty="0"/>
              <a:t> contra software </a:t>
            </a:r>
            <a:r>
              <a:rPr lang="en-US" dirty="0" err="1"/>
              <a:t>malicioso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incorrecto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FE4C7D-2CDC-B04A-A58E-A1DA599BA022}"/>
              </a:ext>
            </a:extLst>
          </p:cNvPr>
          <p:cNvSpPr/>
          <p:nvPr/>
        </p:nvSpPr>
        <p:spPr>
          <a:xfrm>
            <a:off x="12192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Código Fonte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1160E8-F647-DC4E-BEBF-BE6D5186FE88}"/>
              </a:ext>
            </a:extLst>
          </p:cNvPr>
          <p:cNvSpPr/>
          <p:nvPr/>
        </p:nvSpPr>
        <p:spPr>
          <a:xfrm>
            <a:off x="39624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Binário</a:t>
            </a:r>
            <a:endParaRPr lang="en-US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6604CEF-D022-0041-8AF4-A01564166FEB}"/>
              </a:ext>
            </a:extLst>
          </p:cNvPr>
          <p:cNvSpPr/>
          <p:nvPr/>
        </p:nvSpPr>
        <p:spPr>
          <a:xfrm>
            <a:off x="6781800" y="2819400"/>
            <a:ext cx="1600200" cy="106680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Processo</a:t>
            </a:r>
            <a:endParaRPr lang="en-US" sz="2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283425-379D-6748-A264-123FD9BCE6AC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2819400" y="3352800"/>
            <a:ext cx="11430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21414C9-D5D0-0045-B88E-9B830DBEF105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5562600" y="3352800"/>
            <a:ext cx="1219200" cy="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4F9F8E-EE2A-214E-8CEA-031090426366}"/>
              </a:ext>
            </a:extLst>
          </p:cNvPr>
          <p:cNvSpPr txBox="1"/>
          <p:nvPr/>
        </p:nvSpPr>
        <p:spPr>
          <a:xfrm>
            <a:off x="6982464" y="4463708"/>
            <a:ext cx="12471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163CFF"/>
                </a:solidFill>
              </a:rPr>
              <a:t>Sistema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Operativo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41E27C-AF5E-9645-932C-129A0426B8F3}"/>
              </a:ext>
            </a:extLst>
          </p:cNvPr>
          <p:cNvSpPr txBox="1"/>
          <p:nvPr/>
        </p:nvSpPr>
        <p:spPr>
          <a:xfrm>
            <a:off x="3352800" y="4501808"/>
            <a:ext cx="30203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rgbClr val="163CFF"/>
                </a:solidFill>
              </a:rPr>
              <a:t>Compilador</a:t>
            </a:r>
            <a:r>
              <a:rPr lang="en-US" sz="2000" dirty="0">
                <a:solidFill>
                  <a:srgbClr val="163CFF"/>
                </a:solidFill>
              </a:rPr>
              <a:t> da</a:t>
            </a:r>
          </a:p>
          <a:p>
            <a:pPr algn="ctr"/>
            <a:r>
              <a:rPr lang="en-US" sz="2000" dirty="0" err="1">
                <a:solidFill>
                  <a:srgbClr val="163CFF"/>
                </a:solidFill>
              </a:rPr>
              <a:t>Linguagem</a:t>
            </a:r>
            <a:r>
              <a:rPr lang="en-US" sz="2000" dirty="0">
                <a:solidFill>
                  <a:srgbClr val="163CFF"/>
                </a:solidFill>
              </a:rPr>
              <a:t> de </a:t>
            </a:r>
            <a:r>
              <a:rPr lang="en-US" sz="2000" dirty="0" err="1">
                <a:solidFill>
                  <a:srgbClr val="163CFF"/>
                </a:solidFill>
              </a:rPr>
              <a:t>Programação</a:t>
            </a:r>
            <a:endParaRPr lang="en-US" sz="2000" dirty="0">
              <a:solidFill>
                <a:srgbClr val="163CFF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7957895-F6A0-9943-BA14-EC28CA3E08C2}"/>
              </a:ext>
            </a:extLst>
          </p:cNvPr>
          <p:cNvSpPr txBox="1"/>
          <p:nvPr/>
        </p:nvSpPr>
        <p:spPr>
          <a:xfrm>
            <a:off x="304800" y="4343400"/>
            <a:ext cx="2520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Implementados</a:t>
            </a:r>
            <a:r>
              <a:rPr lang="en-US" sz="2400" dirty="0"/>
              <a:t> </a:t>
            </a:r>
            <a:r>
              <a:rPr lang="en-US" sz="2400" dirty="0" err="1"/>
              <a:t>nestes</a:t>
            </a:r>
            <a:r>
              <a:rPr lang="en-US" sz="2400" dirty="0"/>
              <a:t> </a:t>
            </a:r>
            <a:r>
              <a:rPr lang="en-US" sz="2400" dirty="0" err="1"/>
              <a:t>dois</a:t>
            </a:r>
            <a:r>
              <a:rPr lang="en-US" sz="2400" dirty="0"/>
              <a:t> </a:t>
            </a:r>
            <a:r>
              <a:rPr lang="en-US" sz="2400" dirty="0" err="1"/>
              <a:t>componentes</a:t>
            </a:r>
            <a:r>
              <a:rPr lang="en-US" sz="2400" dirty="0"/>
              <a:t>: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9C9169A-767E-B84B-9BFD-21D0A86C5CD4}"/>
              </a:ext>
            </a:extLst>
          </p:cNvPr>
          <p:cNvSpPr/>
          <p:nvPr/>
        </p:nvSpPr>
        <p:spPr>
          <a:xfrm>
            <a:off x="2554224" y="4600094"/>
            <a:ext cx="530352" cy="609600"/>
          </a:xfrm>
          <a:prstGeom prst="rightArrow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72FF33-FFBD-D646-9C50-1D5BE42196F0}"/>
              </a:ext>
            </a:extLst>
          </p:cNvPr>
          <p:cNvSpPr txBox="1"/>
          <p:nvPr/>
        </p:nvSpPr>
        <p:spPr>
          <a:xfrm>
            <a:off x="3127416" y="5449669"/>
            <a:ext cx="35019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Type, memory, e control flow safety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Sandboxes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60042E1-799B-264C-99F4-333E7092E813}"/>
              </a:ext>
            </a:extLst>
          </p:cNvPr>
          <p:cNvSpPr txBox="1"/>
          <p:nvPr/>
        </p:nvSpPr>
        <p:spPr>
          <a:xfrm>
            <a:off x="6629400" y="5449669"/>
            <a:ext cx="23173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Protecção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memória</a:t>
            </a:r>
            <a:endParaRPr lang="en-US" dirty="0">
              <a:solidFill>
                <a:srgbClr val="FF0000"/>
              </a:solidFill>
            </a:endParaRPr>
          </a:p>
          <a:p>
            <a:pPr algn="ctr"/>
            <a:r>
              <a:rPr lang="en-US" dirty="0" err="1">
                <a:solidFill>
                  <a:srgbClr val="FF0000"/>
                </a:solidFill>
              </a:rPr>
              <a:t>Controlo</a:t>
            </a:r>
            <a:r>
              <a:rPr lang="en-US" dirty="0">
                <a:solidFill>
                  <a:srgbClr val="FF0000"/>
                </a:solidFill>
              </a:rPr>
              <a:t> de </a:t>
            </a:r>
            <a:r>
              <a:rPr lang="en-US" dirty="0" err="1">
                <a:solidFill>
                  <a:srgbClr val="FF0000"/>
                </a:solidFill>
              </a:rPr>
              <a:t>acesso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656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968CC-CA8C-E34B-813D-D0DA2E219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Conclusões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8CFD20-D222-B242-A802-432C14F45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5B5A4F-9FC1-B34D-AD6E-619FDD9B7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E5E4CD-FBAD-5346-971E-90E40F7EC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9327FC-E482-7E48-B423-7A43B2E7C09C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dirty="0"/>
              <a:t>Buffer overflows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sérias</a:t>
            </a:r>
            <a:r>
              <a:rPr lang="en-US" dirty="0"/>
              <a:t> que </a:t>
            </a:r>
            <a:r>
              <a:rPr lang="en-US" dirty="0" err="1"/>
              <a:t>resultam</a:t>
            </a:r>
            <a:r>
              <a:rPr lang="en-US" dirty="0"/>
              <a:t> de </a:t>
            </a:r>
            <a:r>
              <a:rPr lang="en-US" dirty="0" err="1"/>
              <a:t>incompatibilidade</a:t>
            </a:r>
            <a:r>
              <a:rPr lang="en-US" dirty="0"/>
              <a:t> entre </a:t>
            </a:r>
            <a:r>
              <a:rPr lang="en-US" dirty="0" err="1"/>
              <a:t>memória</a:t>
            </a:r>
            <a:r>
              <a:rPr lang="en-US" dirty="0"/>
              <a:t> </a:t>
            </a:r>
            <a:r>
              <a:rPr lang="en-US" dirty="0" err="1"/>
              <a:t>alocada</a:t>
            </a:r>
            <a:r>
              <a:rPr lang="en-US" dirty="0"/>
              <a:t> a um </a:t>
            </a:r>
            <a:r>
              <a:rPr lang="en-US" dirty="0" err="1"/>
              <a:t>tipo</a:t>
            </a:r>
            <a:r>
              <a:rPr lang="en-US" dirty="0"/>
              <a:t> e o </a:t>
            </a:r>
            <a:r>
              <a:rPr lang="en-US" dirty="0" err="1"/>
              <a:t>acesso</a:t>
            </a:r>
            <a:r>
              <a:rPr lang="en-US" dirty="0"/>
              <a:t> a </a:t>
            </a:r>
            <a:r>
              <a:rPr lang="en-US" dirty="0" err="1"/>
              <a:t>esse</a:t>
            </a:r>
            <a:r>
              <a:rPr lang="en-US" dirty="0"/>
              <a:t> </a:t>
            </a:r>
            <a:r>
              <a:rPr lang="en-US" dirty="0" err="1"/>
              <a:t>tipo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Os</a:t>
            </a:r>
            <a:r>
              <a:rPr lang="en-US" dirty="0"/>
              <a:t> buffer overflows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comuns</a:t>
            </a:r>
            <a:r>
              <a:rPr lang="en-US" dirty="0"/>
              <a:t> </a:t>
            </a:r>
            <a:r>
              <a:rPr lang="en-US" dirty="0" err="1"/>
              <a:t>acontecem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problemas</a:t>
            </a:r>
            <a:r>
              <a:rPr lang="en-US" dirty="0"/>
              <a:t> de </a:t>
            </a:r>
            <a:r>
              <a:rPr lang="en-US" dirty="0" err="1"/>
              <a:t>programação</a:t>
            </a:r>
            <a:r>
              <a:rPr lang="en-US" dirty="0"/>
              <a:t> que </a:t>
            </a:r>
            <a:r>
              <a:rPr lang="en-US" dirty="0" err="1"/>
              <a:t>envolvem</a:t>
            </a:r>
            <a:r>
              <a:rPr lang="en-US" dirty="0"/>
              <a:t> </a:t>
            </a:r>
            <a:r>
              <a:rPr lang="en-US" dirty="0" err="1"/>
              <a:t>manipulação</a:t>
            </a:r>
            <a:r>
              <a:rPr lang="en-US" dirty="0"/>
              <a:t> de </a:t>
            </a:r>
            <a:r>
              <a:rPr lang="en-US" dirty="0" err="1"/>
              <a:t>memória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pilha</a:t>
            </a:r>
            <a:r>
              <a:rPr lang="en-US" dirty="0"/>
              <a:t> e </a:t>
            </a:r>
            <a:r>
              <a:rPr lang="en-US" dirty="0" err="1"/>
              <a:t>na</a:t>
            </a:r>
            <a:r>
              <a:rPr lang="en-US" dirty="0"/>
              <a:t> heap</a:t>
            </a:r>
          </a:p>
          <a:p>
            <a:endParaRPr lang="en-US" dirty="0"/>
          </a:p>
          <a:p>
            <a:r>
              <a:rPr lang="en-US" dirty="0" err="1"/>
              <a:t>Outra</a:t>
            </a:r>
            <a:r>
              <a:rPr lang="en-US" dirty="0"/>
              <a:t> </a:t>
            </a:r>
            <a:r>
              <a:rPr lang="en-US" dirty="0" err="1"/>
              <a:t>classe</a:t>
            </a:r>
            <a:r>
              <a:rPr lang="en-US" dirty="0"/>
              <a:t> de overflows </a:t>
            </a:r>
            <a:r>
              <a:rPr lang="en-US" dirty="0" err="1"/>
              <a:t>envolve</a:t>
            </a:r>
            <a:r>
              <a:rPr lang="en-US" dirty="0"/>
              <a:t> </a:t>
            </a:r>
            <a:r>
              <a:rPr lang="en-US" dirty="0" err="1"/>
              <a:t>operações</a:t>
            </a:r>
            <a:r>
              <a:rPr lang="en-US" dirty="0"/>
              <a:t> </a:t>
            </a:r>
            <a:r>
              <a:rPr lang="en-US" dirty="0" err="1"/>
              <a:t>relacionadas</a:t>
            </a:r>
            <a:r>
              <a:rPr lang="en-US" dirty="0"/>
              <a:t> com </a:t>
            </a:r>
            <a:r>
              <a:rPr lang="en-US" dirty="0" err="1"/>
              <a:t>inteiros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6546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Referências</a:t>
            </a:r>
            <a:r>
              <a:rPr lang="en-US" dirty="0"/>
              <a:t> e </a:t>
            </a:r>
            <a:r>
              <a:rPr lang="en-US" dirty="0" err="1"/>
              <a:t>próxima</a:t>
            </a:r>
            <a:r>
              <a:rPr lang="en-US" dirty="0"/>
              <a:t> aula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err="1"/>
              <a:t>Bibliografia</a:t>
            </a:r>
            <a:endParaRPr lang="en-US" dirty="0"/>
          </a:p>
          <a:p>
            <a:pPr lvl="1"/>
            <a:r>
              <a:rPr lang="en-US" dirty="0"/>
              <a:t>[Correia17] </a:t>
            </a:r>
            <a:r>
              <a:rPr lang="en-US" dirty="0" err="1"/>
              <a:t>Capítulo</a:t>
            </a:r>
            <a:r>
              <a:rPr lang="en-US" dirty="0"/>
              <a:t> 5</a:t>
            </a:r>
          </a:p>
          <a:p>
            <a:endParaRPr lang="en-US" dirty="0"/>
          </a:p>
          <a:p>
            <a:r>
              <a:rPr lang="en-US" dirty="0" err="1"/>
              <a:t>Próxima</a:t>
            </a:r>
            <a:r>
              <a:rPr lang="en-US" dirty="0"/>
              <a:t> aula</a:t>
            </a:r>
          </a:p>
          <a:p>
            <a:pPr lvl="1"/>
            <a:r>
              <a:rPr lang="en-US" dirty="0" err="1"/>
              <a:t>Vulnerabilidades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software: Corridas e </a:t>
            </a:r>
            <a:r>
              <a:rPr lang="en-US" dirty="0" err="1"/>
              <a:t>validação</a:t>
            </a:r>
            <a:r>
              <a:rPr lang="en-US" dirty="0"/>
              <a:t> de entradas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6125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2588B-D110-774B-8416-F34E99166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Apesar</a:t>
            </a:r>
            <a:r>
              <a:rPr lang="en-US" dirty="0"/>
              <a:t> de </a:t>
            </a:r>
            <a:r>
              <a:rPr lang="en-US" dirty="0" err="1"/>
              <a:t>tudo</a:t>
            </a:r>
            <a:r>
              <a:rPr lang="en-US" dirty="0"/>
              <a:t>, </a:t>
            </a:r>
            <a:r>
              <a:rPr lang="en-US" dirty="0" err="1"/>
              <a:t>existem</a:t>
            </a:r>
            <a:r>
              <a:rPr lang="en-US" dirty="0"/>
              <a:t> </a:t>
            </a:r>
            <a:r>
              <a:rPr lang="en-US" dirty="0" err="1"/>
              <a:t>vulnerabilidades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99BE85-B16C-9942-855C-38BE47C63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7EA3A1-A1D4-BD4C-991B-739ED7207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9D23C3-0E94-7A4B-836E-CCEBC6383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2F776C-0B83-8E40-A4AC-381D018CB63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5943600" cy="493776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 err="1"/>
              <a:t>Infelizmente</a:t>
            </a:r>
            <a:r>
              <a:rPr lang="en-US" dirty="0"/>
              <a:t> </a:t>
            </a:r>
            <a:r>
              <a:rPr lang="en-US" dirty="0" err="1"/>
              <a:t>esses</a:t>
            </a:r>
            <a:r>
              <a:rPr lang="en-US" dirty="0"/>
              <a:t> </a:t>
            </a:r>
            <a:r>
              <a:rPr lang="en-US" dirty="0" err="1"/>
              <a:t>mecanismos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insuficientes</a:t>
            </a:r>
            <a:r>
              <a:rPr lang="en-US" dirty="0"/>
              <a:t>, 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vezes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</a:t>
            </a:r>
            <a:r>
              <a:rPr lang="en-US" dirty="0" err="1"/>
              <a:t>estão</a:t>
            </a:r>
            <a:r>
              <a:rPr lang="en-US" dirty="0"/>
              <a:t> </a:t>
            </a:r>
            <a:r>
              <a:rPr lang="en-US" dirty="0" err="1"/>
              <a:t>implementados</a:t>
            </a:r>
            <a:r>
              <a:rPr lang="en-US" dirty="0"/>
              <a:t>…</a:t>
            </a:r>
          </a:p>
          <a:p>
            <a:endParaRPr lang="en-US" dirty="0"/>
          </a:p>
          <a:p>
            <a:r>
              <a:rPr lang="en-US" dirty="0" err="1"/>
              <a:t>Resultado</a:t>
            </a:r>
            <a:r>
              <a:rPr lang="en-US" dirty="0"/>
              <a:t>: </a:t>
            </a:r>
            <a:r>
              <a:rPr lang="en-US" dirty="0" err="1"/>
              <a:t>potenciais</a:t>
            </a:r>
            <a:r>
              <a:rPr lang="en-US" dirty="0"/>
              <a:t> </a:t>
            </a:r>
            <a:r>
              <a:rPr lang="en-US" dirty="0" err="1"/>
              <a:t>vulnerabilidades</a:t>
            </a:r>
            <a:r>
              <a:rPr lang="en-US" dirty="0"/>
              <a:t> que </a:t>
            </a:r>
            <a:r>
              <a:rPr lang="en-US" dirty="0" err="1"/>
              <a:t>podem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exploradas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atacantes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Entramos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Parte</a:t>
            </a:r>
            <a:r>
              <a:rPr lang="en-US" dirty="0"/>
              <a:t> II: </a:t>
            </a:r>
            <a:r>
              <a:rPr lang="en-US" dirty="0" err="1"/>
              <a:t>Vulnerabilidades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E890D2-C3B6-A144-AE71-A3B25AB35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2459990"/>
            <a:ext cx="2456180" cy="245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901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Onde</a:t>
            </a:r>
            <a:r>
              <a:rPr lang="en-US" dirty="0"/>
              <a:t> </a:t>
            </a:r>
            <a:r>
              <a:rPr lang="en-US" dirty="0" err="1"/>
              <a:t>estamos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1524000" y="1219200"/>
            <a:ext cx="7467600" cy="4937760"/>
          </a:xfrm>
        </p:spPr>
        <p:txBody>
          <a:bodyPr>
            <a:normAutofit lnSpcReduction="10000"/>
          </a:bodyPr>
          <a:lstStyle/>
          <a:p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Parte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I: 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Enquadramento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e </a:t>
            </a:r>
            <a:r>
              <a:rPr lang="en-US" sz="24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protecção</a:t>
            </a:r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(2 aulas)</a:t>
            </a:r>
          </a:p>
          <a:p>
            <a:pPr lvl="1"/>
            <a:r>
              <a:rPr lang="en-US" sz="20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Conceitos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de </a:t>
            </a:r>
            <a:r>
              <a:rPr lang="en-US" sz="20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segurança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de software, </a:t>
            </a:r>
            <a:r>
              <a:rPr lang="en-US" sz="20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mecanismos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básicos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de </a:t>
            </a:r>
            <a:r>
              <a:rPr lang="en-US" sz="20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segurança</a:t>
            </a:r>
            <a:endParaRPr lang="en-US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/>
            <a:endParaRPr lang="en-US" sz="2000" dirty="0"/>
          </a:p>
          <a:p>
            <a:r>
              <a:rPr lang="en-US" sz="2400" b="1" dirty="0" err="1"/>
              <a:t>Parte</a:t>
            </a:r>
            <a:r>
              <a:rPr lang="en-US" sz="2400" b="1" dirty="0"/>
              <a:t> II: </a:t>
            </a:r>
            <a:r>
              <a:rPr lang="en-US" sz="2400" b="1" dirty="0" err="1"/>
              <a:t>Vulnerabilidades</a:t>
            </a:r>
            <a:r>
              <a:rPr lang="en-US" sz="2400" b="1" dirty="0"/>
              <a:t> (3 aulas)</a:t>
            </a:r>
          </a:p>
          <a:p>
            <a:pPr lvl="1"/>
            <a:r>
              <a:rPr lang="en-US" sz="2000" dirty="0"/>
              <a:t>Buffer overflows, corridas e </a:t>
            </a:r>
            <a:r>
              <a:rPr lang="en-US" sz="2000" dirty="0" err="1"/>
              <a:t>validação</a:t>
            </a:r>
            <a:r>
              <a:rPr lang="en-US" sz="2000" dirty="0"/>
              <a:t> de entradas, </a:t>
            </a:r>
            <a:r>
              <a:rPr lang="en-US" sz="2000" dirty="0" err="1"/>
              <a:t>vulnerabilidades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web e </a:t>
            </a:r>
            <a:r>
              <a:rPr lang="en-US" sz="2000" dirty="0" err="1"/>
              <a:t>em</a:t>
            </a:r>
            <a:r>
              <a:rPr lang="en-US" sz="2000" dirty="0"/>
              <a:t> bases de dados</a:t>
            </a:r>
          </a:p>
          <a:p>
            <a:pPr lvl="1"/>
            <a:endParaRPr lang="en-US" sz="2000" dirty="0"/>
          </a:p>
          <a:p>
            <a:r>
              <a:rPr lang="en-US" sz="2400" b="1" dirty="0" err="1"/>
              <a:t>Parte</a:t>
            </a:r>
            <a:r>
              <a:rPr lang="en-US" sz="2400" b="1" dirty="0"/>
              <a:t> III: </a:t>
            </a:r>
            <a:r>
              <a:rPr lang="en-US" sz="2400" b="1" dirty="0" err="1"/>
              <a:t>Técnicas</a:t>
            </a:r>
            <a:r>
              <a:rPr lang="en-US" sz="2400" b="1" dirty="0"/>
              <a:t> de </a:t>
            </a:r>
            <a:r>
              <a:rPr lang="en-US" sz="2400" b="1" dirty="0" err="1"/>
              <a:t>protecção</a:t>
            </a:r>
            <a:r>
              <a:rPr lang="en-US" sz="2400" b="1" dirty="0"/>
              <a:t> (4 aulas)</a:t>
            </a:r>
          </a:p>
          <a:p>
            <a:pPr lvl="1"/>
            <a:r>
              <a:rPr lang="en-US" sz="2000" dirty="0"/>
              <a:t>Auditoria e teste de software, </a:t>
            </a:r>
            <a:r>
              <a:rPr lang="en-US" sz="2000" dirty="0" err="1"/>
              <a:t>análise</a:t>
            </a:r>
            <a:r>
              <a:rPr lang="en-US" sz="2000" dirty="0"/>
              <a:t> </a:t>
            </a:r>
            <a:r>
              <a:rPr lang="en-US" sz="2000" dirty="0" err="1"/>
              <a:t>estática</a:t>
            </a:r>
            <a:r>
              <a:rPr lang="en-US" sz="2000" dirty="0"/>
              <a:t> de </a:t>
            </a:r>
            <a:r>
              <a:rPr lang="en-US" sz="2000" dirty="0" err="1"/>
              <a:t>código</a:t>
            </a:r>
            <a:r>
              <a:rPr lang="en-US" sz="2000" dirty="0"/>
              <a:t>, </a:t>
            </a:r>
            <a:r>
              <a:rPr lang="en-US" sz="2000" dirty="0" err="1"/>
              <a:t>protecção</a:t>
            </a:r>
            <a:r>
              <a:rPr lang="en-US" sz="2000" dirty="0"/>
              <a:t> </a:t>
            </a:r>
            <a:r>
              <a:rPr lang="en-US" sz="2000" dirty="0" err="1"/>
              <a:t>dinâmica</a:t>
            </a:r>
            <a:r>
              <a:rPr lang="en-US" sz="2000" dirty="0"/>
              <a:t>, </a:t>
            </a:r>
            <a:r>
              <a:rPr lang="en-US" sz="2000" dirty="0" err="1"/>
              <a:t>validação</a:t>
            </a:r>
            <a:r>
              <a:rPr lang="en-US" sz="2000" dirty="0"/>
              <a:t> e </a:t>
            </a:r>
            <a:r>
              <a:rPr lang="en-US" sz="2000" dirty="0" err="1"/>
              <a:t>codificação</a:t>
            </a:r>
            <a:endParaRPr lang="en-US" sz="2000" dirty="0"/>
          </a:p>
          <a:p>
            <a:pPr lvl="1"/>
            <a:endParaRPr lang="en-US" sz="2000" dirty="0"/>
          </a:p>
          <a:p>
            <a:r>
              <a:rPr lang="en-US" sz="2400" b="1" dirty="0" err="1"/>
              <a:t>Parte</a:t>
            </a:r>
            <a:r>
              <a:rPr lang="en-US" sz="2400" b="1" dirty="0"/>
              <a:t> IV: </a:t>
            </a:r>
            <a:r>
              <a:rPr lang="en-US" sz="2400" b="1" dirty="0" err="1"/>
              <a:t>Tópicos</a:t>
            </a:r>
            <a:r>
              <a:rPr lang="en-US" sz="2400" b="1" dirty="0"/>
              <a:t> </a:t>
            </a:r>
            <a:r>
              <a:rPr lang="en-US" sz="2400" b="1" dirty="0" err="1"/>
              <a:t>avançados</a:t>
            </a:r>
            <a:r>
              <a:rPr lang="en-US" sz="2400" b="1" dirty="0"/>
              <a:t> (1 aula)</a:t>
            </a:r>
          </a:p>
          <a:p>
            <a:pPr lvl="1"/>
            <a:r>
              <a:rPr lang="en-US" sz="2000" dirty="0"/>
              <a:t>Trusted computing</a:t>
            </a:r>
          </a:p>
          <a:p>
            <a:pPr lvl="1"/>
            <a:endParaRPr lang="en-US" sz="2000" dirty="0"/>
          </a:p>
          <a:p>
            <a:endParaRPr lang="en-US" sz="2400" dirty="0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94597A12-8B88-3547-9C33-6DC79CAAFD94}"/>
              </a:ext>
            </a:extLst>
          </p:cNvPr>
          <p:cNvSpPr/>
          <p:nvPr/>
        </p:nvSpPr>
        <p:spPr>
          <a:xfrm>
            <a:off x="240792" y="2590800"/>
            <a:ext cx="978408" cy="484632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76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95344-4164-4B4D-9FE5-50EAFAF9C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Nesta aula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74F1F-B0C5-274F-959D-65A14A0E1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C325DC-0B32-2F46-A410-C67BF44CE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0A020-1A9F-F045-BE9D-659AEF8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2EEBCF-EE55-C94A-9BF4-D2D10AF73196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/>
              <a:t>Vamos</a:t>
            </a:r>
            <a:r>
              <a:rPr lang="en-US" dirty="0"/>
              <a:t> </a:t>
            </a:r>
            <a:r>
              <a:rPr lang="en-US" dirty="0" err="1"/>
              <a:t>estudar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/>
              <a:t>classe</a:t>
            </a:r>
            <a:r>
              <a:rPr lang="en-US" dirty="0"/>
              <a:t> de bugs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comum</a:t>
            </a:r>
            <a:r>
              <a:rPr lang="en-US" dirty="0"/>
              <a:t> e </a:t>
            </a:r>
            <a:r>
              <a:rPr lang="en-US" dirty="0" err="1"/>
              <a:t>muito</a:t>
            </a:r>
            <a:r>
              <a:rPr lang="en-US" dirty="0"/>
              <a:t> </a:t>
            </a:r>
            <a:r>
              <a:rPr lang="en-US" dirty="0" err="1"/>
              <a:t>séria</a:t>
            </a:r>
            <a:r>
              <a:rPr lang="en-US" dirty="0"/>
              <a:t> </a:t>
            </a:r>
            <a:r>
              <a:rPr lang="en-US" dirty="0" err="1"/>
              <a:t>chamada</a:t>
            </a:r>
            <a:r>
              <a:rPr lang="en-US" dirty="0"/>
              <a:t> </a:t>
            </a:r>
            <a:r>
              <a:rPr lang="en-US" b="1" dirty="0"/>
              <a:t>buffer overflow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98A871-D597-234B-924E-B54F702DB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700" y="2060761"/>
            <a:ext cx="1752600" cy="1752600"/>
          </a:xfrm>
          <a:prstGeom prst="rect">
            <a:avLst/>
          </a:prstGeom>
        </p:spPr>
      </p:pic>
      <p:pic>
        <p:nvPicPr>
          <p:cNvPr id="8" name="Picture 7" descr="Screen Shot 2015-09-24 at 22.06.50.png">
            <a:extLst>
              <a:ext uri="{FF2B5EF4-FFF2-40B4-BE49-F238E27FC236}">
                <a16:creationId xmlns:a16="http://schemas.microsoft.com/office/drawing/2014/main" id="{766DA381-3CB1-1F41-A4CE-BF46349638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904801"/>
            <a:ext cx="6477000" cy="2343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188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2616-8F84-A24C-B482-2D03556AE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Exemplo</a:t>
            </a:r>
            <a:r>
              <a:rPr lang="en-US" dirty="0"/>
              <a:t> de </a:t>
            </a:r>
            <a:r>
              <a:rPr lang="en-US" dirty="0" err="1"/>
              <a:t>ataque</a:t>
            </a:r>
            <a:r>
              <a:rPr lang="en-US" dirty="0"/>
              <a:t> </a:t>
            </a:r>
            <a:r>
              <a:rPr lang="en-US" dirty="0" err="1"/>
              <a:t>devido</a:t>
            </a:r>
            <a:r>
              <a:rPr lang="en-US" dirty="0"/>
              <a:t> a um buffer overflow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18341D-8542-2643-8BD1-D79C1AA17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76184D-458A-8740-9FB8-42C6728D8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14A4F3-ADC0-E64B-BE67-0F12D0694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99C03A-84E4-7749-ADAD-7954C59D2705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US" sz="2400" dirty="0"/>
              <a:t>A newly discovered vulnerability in Microsoft’s Outlook and Outlook Express programs leave </a:t>
            </a:r>
            <a:r>
              <a:rPr lang="en-US" sz="2400" b="1" dirty="0"/>
              <a:t>thousands of computers open to attack</a:t>
            </a:r>
            <a:r>
              <a:rPr lang="en-US" sz="2400" dirty="0"/>
              <a:t> from malicious email (...) </a:t>
            </a:r>
          </a:p>
          <a:p>
            <a:pPr>
              <a:buNone/>
            </a:pPr>
            <a:endParaRPr lang="en-US" sz="2400" dirty="0"/>
          </a:p>
          <a:p>
            <a:pPr>
              <a:buNone/>
            </a:pPr>
            <a:r>
              <a:rPr lang="en-US" sz="2400" dirty="0"/>
              <a:t>The bug is a classic “</a:t>
            </a:r>
            <a:r>
              <a:rPr lang="en-US" sz="2400" b="1" u="sng" dirty="0"/>
              <a:t>buffer overflow</a:t>
            </a:r>
            <a:r>
              <a:rPr lang="en-US" sz="2400" dirty="0"/>
              <a:t>” error in the section of Outlook that parses the Date field of each incoming email. By padding the date with a long string of characters, an attacker can escape from the area of memory reserved for storing it, and into a section that executes instructions. From there, the attacker’s email could secretly infect a victim computer with a “back door” program (…)</a:t>
            </a:r>
          </a:p>
          <a:p>
            <a:pPr lvl="1"/>
            <a:r>
              <a:rPr lang="pt-PT" sz="1400" dirty="0">
                <a:hlinkClick r:id="rId2"/>
              </a:rPr>
              <a:t>Kevin Poulsen, MS Battles Outlook Bug, Security Focus, 19 de Julho de 2000</a:t>
            </a:r>
            <a:endParaRPr lang="en-US" sz="1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471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DA053-E710-DD40-80C5-0996E2E7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Plano para </a:t>
            </a:r>
            <a:r>
              <a:rPr lang="en-US" dirty="0" err="1"/>
              <a:t>esta</a:t>
            </a:r>
            <a:r>
              <a:rPr lang="en-US" dirty="0"/>
              <a:t> aula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95B8F0-DF35-734F-AFA8-1909F9DE3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25D9C6-8BB1-2642-9412-838726AB0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882DF4-115C-724A-975C-BC9F80A81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340191-56CF-B240-ADF6-14217E25AEA6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endParaRPr lang="en-US" dirty="0"/>
          </a:p>
          <a:p>
            <a:r>
              <a:rPr lang="en-US" dirty="0" err="1"/>
              <a:t>Natureza</a:t>
            </a:r>
            <a:r>
              <a:rPr lang="en-US" dirty="0"/>
              <a:t> de um buffer overflow</a:t>
            </a:r>
          </a:p>
          <a:p>
            <a:endParaRPr lang="en-US" dirty="0"/>
          </a:p>
          <a:p>
            <a:r>
              <a:rPr lang="en-US" dirty="0"/>
              <a:t>Overflow da stack e da heap</a:t>
            </a:r>
          </a:p>
          <a:p>
            <a:endParaRPr lang="en-US" dirty="0"/>
          </a:p>
          <a:p>
            <a:r>
              <a:rPr lang="en-US" dirty="0"/>
              <a:t>Integer overflows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884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A065597-B38C-3C4A-A732-97A489122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Natureza</a:t>
            </a:r>
            <a:r>
              <a:rPr lang="en-US" dirty="0"/>
              <a:t> de um buffer overflow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493F9-01A7-D544-81BA-3EB4C049A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77CA35-7D0A-6D4A-9185-3373EC74F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26EED-259C-9F47-AD3A-0A6F09C3F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246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CDDDC-24D7-9C47-B36B-F64AC3CD2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Causas</a:t>
            </a:r>
            <a:r>
              <a:rPr lang="en-US" dirty="0"/>
              <a:t> de buffer overflows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371B9E-8136-2C42-B093-4EE26006B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2019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1D4196-9A9A-9F4E-920D-F6DC00CEA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SS - Nuno Santos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289EC4-988F-A046-B7CC-17206981C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FC06C6-5388-EF48-9B75-F2C2BBFC0E68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7F187-3236-2841-8E48-4DCFC3B1687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457200" y="2895600"/>
            <a:ext cx="8229600" cy="3261360"/>
          </a:xfrm>
        </p:spPr>
        <p:txBody>
          <a:bodyPr>
            <a:normAutofit/>
          </a:bodyPr>
          <a:lstStyle/>
          <a:p>
            <a:r>
              <a:rPr lang="en-US" sz="2400" dirty="0"/>
              <a:t>C e C++ (</a:t>
            </a:r>
            <a:r>
              <a:rPr lang="en-US" sz="2400" dirty="0" err="1"/>
              <a:t>ao</a:t>
            </a:r>
            <a:r>
              <a:rPr lang="en-US" sz="2400" dirty="0"/>
              <a:t> </a:t>
            </a:r>
            <a:r>
              <a:rPr lang="en-US" sz="2400" dirty="0" err="1"/>
              <a:t>contrário</a:t>
            </a:r>
            <a:r>
              <a:rPr lang="en-US" sz="2400" dirty="0"/>
              <a:t> do Java)</a:t>
            </a:r>
          </a:p>
          <a:p>
            <a:pPr lvl="1"/>
            <a:r>
              <a:rPr lang="en-US" sz="2000" dirty="0" err="1"/>
              <a:t>Não</a:t>
            </a:r>
            <a:r>
              <a:rPr lang="en-US" sz="2000" dirty="0"/>
              <a:t> </a:t>
            </a:r>
            <a:r>
              <a:rPr lang="en-US" sz="2000" dirty="0" err="1"/>
              <a:t>são</a:t>
            </a:r>
            <a:r>
              <a:rPr lang="en-US" sz="2000" dirty="0"/>
              <a:t> memory safe, </a:t>
            </a:r>
            <a:r>
              <a:rPr lang="en-US" sz="2000" dirty="0" err="1"/>
              <a:t>ou</a:t>
            </a:r>
            <a:r>
              <a:rPr lang="en-US" sz="2000" dirty="0"/>
              <a:t> </a:t>
            </a:r>
            <a:r>
              <a:rPr lang="en-US" sz="2000" dirty="0" err="1"/>
              <a:t>seja</a:t>
            </a:r>
            <a:r>
              <a:rPr lang="en-US" sz="2000" dirty="0"/>
              <a:t>, </a:t>
            </a:r>
            <a:r>
              <a:rPr lang="en-US" sz="2000" dirty="0" err="1"/>
              <a:t>não</a:t>
            </a:r>
            <a:r>
              <a:rPr lang="en-US" sz="2000" dirty="0"/>
              <a:t> </a:t>
            </a:r>
            <a:r>
              <a:rPr lang="en-US" sz="2000" dirty="0" err="1"/>
              <a:t>verificam</a:t>
            </a:r>
            <a:r>
              <a:rPr lang="en-US" sz="2000" dirty="0"/>
              <a:t> </a:t>
            </a:r>
            <a:r>
              <a:rPr lang="en-US" sz="2000" dirty="0" err="1"/>
              <a:t>limites</a:t>
            </a:r>
            <a:r>
              <a:rPr lang="en-US" sz="2000" dirty="0"/>
              <a:t> da </a:t>
            </a:r>
            <a:r>
              <a:rPr lang="en-US" sz="2000" dirty="0" err="1"/>
              <a:t>memória</a:t>
            </a:r>
            <a:r>
              <a:rPr lang="en-US" sz="2000" dirty="0"/>
              <a:t> </a:t>
            </a:r>
            <a:r>
              <a:rPr lang="en-US" sz="2000" dirty="0" err="1"/>
              <a:t>aquando</a:t>
            </a:r>
            <a:r>
              <a:rPr lang="en-US" sz="2000" dirty="0"/>
              <a:t> do </a:t>
            </a:r>
            <a:r>
              <a:rPr lang="en-US" sz="2000" dirty="0" err="1"/>
              <a:t>acesso</a:t>
            </a:r>
            <a:r>
              <a:rPr lang="en-US" sz="2000" dirty="0"/>
              <a:t> </a:t>
            </a:r>
            <a:r>
              <a:rPr lang="en-US" sz="2000" dirty="0" err="1"/>
              <a:t>feito</a:t>
            </a:r>
            <a:r>
              <a:rPr lang="en-US" sz="2000" dirty="0"/>
              <a:t> </a:t>
            </a:r>
            <a:r>
              <a:rPr lang="en-US" sz="2000" dirty="0" err="1"/>
              <a:t>pelo</a:t>
            </a:r>
            <a:r>
              <a:rPr lang="en-US" sz="2000" dirty="0"/>
              <a:t> </a:t>
            </a:r>
            <a:r>
              <a:rPr lang="en-US" sz="2000" dirty="0" err="1"/>
              <a:t>programa</a:t>
            </a:r>
            <a:endParaRPr lang="en-US" sz="2000" dirty="0"/>
          </a:p>
          <a:p>
            <a:pPr lvl="1"/>
            <a:r>
              <a:rPr lang="en-US" sz="2000" dirty="0"/>
              <a:t>O </a:t>
            </a:r>
            <a:r>
              <a:rPr lang="en-US" sz="2000" dirty="0" err="1"/>
              <a:t>programador</a:t>
            </a:r>
            <a:r>
              <a:rPr lang="en-US" sz="2000" dirty="0"/>
              <a:t> assume que o </a:t>
            </a:r>
            <a:r>
              <a:rPr lang="en-US" sz="2000" dirty="0" err="1"/>
              <a:t>utilizador</a:t>
            </a:r>
            <a:r>
              <a:rPr lang="en-US" sz="2000" dirty="0"/>
              <a:t> </a:t>
            </a:r>
            <a:r>
              <a:rPr lang="en-US" sz="2000" dirty="0" err="1"/>
              <a:t>nunca</a:t>
            </a:r>
            <a:r>
              <a:rPr lang="en-US" sz="2000" dirty="0"/>
              <a:t> </a:t>
            </a:r>
            <a:r>
              <a:rPr lang="en-US" sz="2000" dirty="0" err="1"/>
              <a:t>vai</a:t>
            </a:r>
            <a:r>
              <a:rPr lang="en-US" sz="2000" dirty="0"/>
              <a:t> </a:t>
            </a:r>
            <a:r>
              <a:rPr lang="en-US" sz="2000" dirty="0" err="1"/>
              <a:t>introduzir</a:t>
            </a:r>
            <a:r>
              <a:rPr lang="en-US" sz="2000" dirty="0"/>
              <a:t> </a:t>
            </a:r>
            <a:r>
              <a:rPr lang="en-US" sz="2000" dirty="0" err="1"/>
              <a:t>uma</a:t>
            </a:r>
            <a:r>
              <a:rPr lang="en-US" sz="2000" dirty="0"/>
              <a:t> </a:t>
            </a:r>
            <a:r>
              <a:rPr lang="en-US" sz="2000" dirty="0" err="1"/>
              <a:t>cadeia</a:t>
            </a:r>
            <a:r>
              <a:rPr lang="en-US" sz="2000" dirty="0"/>
              <a:t> de </a:t>
            </a:r>
            <a:r>
              <a:rPr lang="en-US" sz="2000" dirty="0" err="1"/>
              <a:t>caracteres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do que X</a:t>
            </a:r>
          </a:p>
          <a:p>
            <a:r>
              <a:rPr lang="en-US" sz="2400" dirty="0"/>
              <a:t>Outros </a:t>
            </a:r>
            <a:r>
              <a:rPr lang="en-US" sz="2400" dirty="0" err="1"/>
              <a:t>factores</a:t>
            </a:r>
            <a:endParaRPr lang="en-US" sz="2400" dirty="0"/>
          </a:p>
          <a:p>
            <a:pPr lvl="1"/>
            <a:r>
              <a:rPr lang="en-US" sz="2000" dirty="0" err="1"/>
              <a:t>Número</a:t>
            </a:r>
            <a:r>
              <a:rPr lang="en-US" sz="2000" dirty="0"/>
              <a:t> </a:t>
            </a:r>
            <a:r>
              <a:rPr lang="en-US" sz="2000" dirty="0" err="1"/>
              <a:t>elevado</a:t>
            </a:r>
            <a:r>
              <a:rPr lang="en-US" sz="2000" dirty="0"/>
              <a:t> de </a:t>
            </a:r>
            <a:r>
              <a:rPr lang="en-US" sz="2000" dirty="0" err="1"/>
              <a:t>funções</a:t>
            </a:r>
            <a:r>
              <a:rPr lang="en-US" sz="2000" dirty="0"/>
              <a:t> </a:t>
            </a:r>
            <a:r>
              <a:rPr lang="en-US" sz="2000" dirty="0" err="1"/>
              <a:t>perigosas</a:t>
            </a:r>
            <a:r>
              <a:rPr lang="en-US" sz="2000" dirty="0"/>
              <a:t>, ex., </a:t>
            </a:r>
            <a:r>
              <a:rPr lang="en-US" sz="2000" dirty="0" err="1"/>
              <a:t>strcpy</a:t>
            </a:r>
            <a:r>
              <a:rPr lang="en-US" sz="2000" dirty="0"/>
              <a:t>, sprint</a:t>
            </a:r>
          </a:p>
          <a:p>
            <a:pPr lvl="1"/>
            <a:r>
              <a:rPr lang="en-US" sz="2000" dirty="0"/>
              <a:t>Ensino </a:t>
            </a:r>
            <a:r>
              <a:rPr lang="en-US" sz="2000" dirty="0" err="1"/>
              <a:t>divulga</a:t>
            </a:r>
            <a:r>
              <a:rPr lang="en-US" sz="2000" dirty="0"/>
              <a:t> </a:t>
            </a:r>
            <a:r>
              <a:rPr lang="en-US" sz="2000" dirty="0" err="1"/>
              <a:t>práticas</a:t>
            </a:r>
            <a:r>
              <a:rPr lang="en-US" sz="2000" dirty="0"/>
              <a:t> de </a:t>
            </a:r>
            <a:r>
              <a:rPr lang="en-US" sz="2000" dirty="0" err="1"/>
              <a:t>programação</a:t>
            </a:r>
            <a:r>
              <a:rPr lang="en-US" sz="2000" dirty="0"/>
              <a:t> </a:t>
            </a:r>
            <a:r>
              <a:rPr lang="en-US" sz="2000" dirty="0" err="1"/>
              <a:t>inseguras</a:t>
            </a:r>
            <a:endParaRPr lang="en-US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10AE48-84AA-B647-BD63-25095AE83819}"/>
              </a:ext>
            </a:extLst>
          </p:cNvPr>
          <p:cNvSpPr/>
          <p:nvPr/>
        </p:nvSpPr>
        <p:spPr>
          <a:xfrm>
            <a:off x="2128947" y="1713186"/>
            <a:ext cx="2971800" cy="457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Char buffer[512]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AD7BA0-45FE-7745-B9D5-6010CCCFEB65}"/>
              </a:ext>
            </a:extLst>
          </p:cNvPr>
          <p:cNvSpPr txBox="1"/>
          <p:nvPr/>
        </p:nvSpPr>
        <p:spPr>
          <a:xfrm>
            <a:off x="2057400" y="2297668"/>
            <a:ext cx="3195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Memória</a:t>
            </a:r>
            <a:r>
              <a:rPr lang="en-US" dirty="0"/>
              <a:t> </a:t>
            </a:r>
            <a:r>
              <a:rPr lang="en-US" dirty="0" err="1"/>
              <a:t>alocada</a:t>
            </a:r>
            <a:r>
              <a:rPr lang="en-US" dirty="0"/>
              <a:t> 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programa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840CAB-EE57-C345-BDE0-6887B0890914}"/>
              </a:ext>
            </a:extLst>
          </p:cNvPr>
          <p:cNvCxnSpPr/>
          <p:nvPr/>
        </p:nvCxnSpPr>
        <p:spPr>
          <a:xfrm>
            <a:off x="2128947" y="1513796"/>
            <a:ext cx="4648200" cy="0"/>
          </a:xfrm>
          <a:prstGeom prst="straightConnector1">
            <a:avLst/>
          </a:prstGeom>
          <a:ln>
            <a:solidFill>
              <a:srgbClr val="FF0003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1E907D7-37A1-004A-A87F-5ABB0A064D04}"/>
              </a:ext>
            </a:extLst>
          </p:cNvPr>
          <p:cNvSpPr txBox="1"/>
          <p:nvPr/>
        </p:nvSpPr>
        <p:spPr>
          <a:xfrm>
            <a:off x="5638800" y="1676400"/>
            <a:ext cx="32765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Programa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escreve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além</a:t>
            </a:r>
            <a:r>
              <a:rPr lang="en-US" dirty="0">
                <a:solidFill>
                  <a:srgbClr val="FF0000"/>
                </a:solidFill>
              </a:rPr>
              <a:t> da </a:t>
            </a:r>
            <a:r>
              <a:rPr lang="en-US" dirty="0" err="1">
                <a:solidFill>
                  <a:srgbClr val="FF0000"/>
                </a:solidFill>
              </a:rPr>
              <a:t>memória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alocada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reescrevendo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outras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regiões</a:t>
            </a:r>
            <a:r>
              <a:rPr lang="en-US" dirty="0">
                <a:solidFill>
                  <a:srgbClr val="FF0000"/>
                </a:solidFill>
              </a:rPr>
              <a:t> do </a:t>
            </a:r>
            <a:r>
              <a:rPr lang="en-US" dirty="0" err="1">
                <a:solidFill>
                  <a:srgbClr val="FF0000"/>
                </a:solidFill>
              </a:rPr>
              <a:t>processo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63837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ntos_theme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ＭＳ 明朝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santos_theme.thmx</Template>
  <TotalTime>12217</TotalTime>
  <Words>1174</Words>
  <Application>Microsoft Macintosh PowerPoint</Application>
  <PresentationFormat>On-screen Show (4:3)</PresentationFormat>
  <Paragraphs>238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Consolas</vt:lpstr>
      <vt:lpstr>Gill Sans MT</vt:lpstr>
      <vt:lpstr>Tw Cen MT</vt:lpstr>
      <vt:lpstr>Wingdings</vt:lpstr>
      <vt:lpstr>Wingdings 3</vt:lpstr>
      <vt:lpstr>santos_theme</vt:lpstr>
      <vt:lpstr>Buffer Overflows  Parte II: Vulnerabilidades</vt:lpstr>
      <vt:lpstr>Aula passada</vt:lpstr>
      <vt:lpstr>Apesar de tudo, existem vulnerabilidades</vt:lpstr>
      <vt:lpstr>Onde estamos</vt:lpstr>
      <vt:lpstr>Nesta aula</vt:lpstr>
      <vt:lpstr>Exemplo de ataque devido a um buffer overflow</vt:lpstr>
      <vt:lpstr>Plano para esta aula</vt:lpstr>
      <vt:lpstr>Natureza de um buffer overflow</vt:lpstr>
      <vt:lpstr>Causas de buffer overflows</vt:lpstr>
      <vt:lpstr>O que faz um buffer overflow?</vt:lpstr>
      <vt:lpstr>Porque são um problema de segurança?</vt:lpstr>
      <vt:lpstr>Overflow da stack e da heap</vt:lpstr>
      <vt:lpstr>BO mais comuns na pilha e na heap</vt:lpstr>
      <vt:lpstr>Stack smashing</vt:lpstr>
      <vt:lpstr>Heap overflow</vt:lpstr>
      <vt:lpstr>Integer overflow</vt:lpstr>
      <vt:lpstr>Aspectos básicos sobre integer overflows</vt:lpstr>
      <vt:lpstr>Podem surgir quatro tipos de problemas</vt:lpstr>
      <vt:lpstr>Alguns exploits possíveis</vt:lpstr>
      <vt:lpstr>Conclusões</vt:lpstr>
      <vt:lpstr>Referências e próxima aula</vt:lpstr>
    </vt:vector>
  </TitlesOfParts>
  <Company>MPI-SWS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Policy-Sealed Data: A New Abstraction for Building Trusted Cloud Services</dc:title>
  <dc:creator>Nuno Santos</dc:creator>
  <cp:lastModifiedBy>Microsoft Office User</cp:lastModifiedBy>
  <cp:revision>3418</cp:revision>
  <cp:lastPrinted>2019-07-09T01:35:01Z</cp:lastPrinted>
  <dcterms:created xsi:type="dcterms:W3CDTF">2012-05-28T08:58:25Z</dcterms:created>
  <dcterms:modified xsi:type="dcterms:W3CDTF">2019-07-09T22:53:04Z</dcterms:modified>
</cp:coreProperties>
</file>

<file path=docProps/thumbnail.jpeg>
</file>